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5" r:id="rId11"/>
    <p:sldId id="266" r:id="rId12"/>
  </p:sldIdLst>
  <p:sldSz cx="14630400" cy="8229600"/>
  <p:notesSz cx="8229600" cy="14630400"/>
  <p:embeddedFontLst>
    <p:embeddedFont>
      <p:font typeface="Alexandria Medium" pitchFamily="2" charset="-78"/>
      <p:regular r:id="rId14"/>
    </p:embeddedFont>
    <p:embeddedFont>
      <p:font typeface="Calibri" panose="020F0502020204030204" pitchFamily="34" charset="0"/>
      <p:regular r:id="rId15"/>
      <p:bold r:id="rId16"/>
      <p:italic r:id="rId17"/>
      <p:boldItalic r:id="rId18"/>
    </p:embeddedFont>
    <p:embeddedFont>
      <p:font typeface="Manrope" pitchFamily="2" charset="0"/>
      <p:regular r:id="rId19"/>
      <p:bold r:id="rId20"/>
    </p:embeddedFont>
  </p:embeddedFontLst>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97"/>
    <p:restoredTop sz="94610"/>
  </p:normalViewPr>
  <p:slideViewPr>
    <p:cSldViewPr snapToGrid="0" snapToObjects="1">
      <p:cViewPr varScale="1">
        <p:scale>
          <a:sx n="98" d="100"/>
          <a:sy n="98" d="100"/>
        </p:scale>
        <p:origin x="464"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18343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25358353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bg>
      <p:bgPr>
        <a:solidFill>
          <a:srgbClr val="000000"/>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12.svg"/><Relationship Id="rId5" Type="http://schemas.openxmlformats.org/officeDocument/2006/relationships/image" Target="../media/image11.svg"/><Relationship Id="rId4"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9.png"/><Relationship Id="rId7" Type="http://schemas.openxmlformats.org/officeDocument/2006/relationships/image" Target="../media/image19.sv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8.svg"/><Relationship Id="rId5" Type="http://schemas.openxmlformats.org/officeDocument/2006/relationships/image" Target="../media/image17.svg"/><Relationship Id="rId4" Type="http://schemas.openxmlformats.org/officeDocument/2006/relationships/image" Target="../media/image16.sv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9.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10.xml"/><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976670" y="1988463"/>
            <a:ext cx="9904690" cy="1417558"/>
          </a:xfrm>
          <a:prstGeom prst="rect">
            <a:avLst/>
          </a:prstGeom>
          <a:noFill/>
          <a:ln/>
        </p:spPr>
        <p:txBody>
          <a:bodyPr wrap="square" lIns="0" tIns="0" rIns="0" bIns="0" rtlCol="0" anchor="t"/>
          <a:lstStyle/>
          <a:p>
            <a:pPr marL="0" indent="0" algn="l">
              <a:lnSpc>
                <a:spcPts val="5550"/>
              </a:lnSpc>
              <a:buNone/>
            </a:pPr>
            <a:r>
              <a:rPr lang="en-US" sz="3600" dirty="0">
                <a:solidFill>
                  <a:srgbClr val="5B6E8C"/>
                </a:solidFill>
                <a:latin typeface="Alexandria Medium" pitchFamily="34" charset="0"/>
                <a:ea typeface="Alexandria Medium" pitchFamily="34" charset="-122"/>
                <a:cs typeface="Alexandria Medium" pitchFamily="34" charset="-120"/>
              </a:rPr>
              <a:t>Green Skill Peer Training Exchange </a:t>
            </a:r>
          </a:p>
        </p:txBody>
      </p:sp>
      <p:sp>
        <p:nvSpPr>
          <p:cNvPr id="7" name="Text 0">
            <a:extLst>
              <a:ext uri="{FF2B5EF4-FFF2-40B4-BE49-F238E27FC236}">
                <a16:creationId xmlns:a16="http://schemas.microsoft.com/office/drawing/2014/main" id="{C21C2C5C-9D6F-9C4E-8D46-C69789E050A2}"/>
              </a:ext>
            </a:extLst>
          </p:cNvPr>
          <p:cNvSpPr/>
          <p:nvPr/>
        </p:nvSpPr>
        <p:spPr>
          <a:xfrm>
            <a:off x="129107" y="3406021"/>
            <a:ext cx="9014893" cy="1417558"/>
          </a:xfrm>
          <a:prstGeom prst="rect">
            <a:avLst/>
          </a:prstGeom>
          <a:noFill/>
          <a:ln/>
        </p:spPr>
        <p:txBody>
          <a:bodyPr wrap="square" lIns="0" tIns="0" rIns="0" bIns="0" rtlCol="0" anchor="t"/>
          <a:lstStyle/>
          <a:p>
            <a:pPr marL="0" indent="0" algn="l">
              <a:lnSpc>
                <a:spcPts val="5550"/>
              </a:lnSpc>
              <a:buNone/>
            </a:pPr>
            <a:r>
              <a:rPr lang="en-US" sz="5400" b="1" dirty="0">
                <a:solidFill>
                  <a:srgbClr val="5B6E8C"/>
                </a:solidFill>
                <a:latin typeface="Alexandria Medium" pitchFamily="34" charset="0"/>
                <a:ea typeface="Alexandria Medium" pitchFamily="34" charset="-122"/>
                <a:cs typeface="Alexandria Medium" pitchFamily="34" charset="-120"/>
              </a:rPr>
              <a:t> Sustainable Transportation</a:t>
            </a:r>
            <a:endParaRPr lang="en-US" sz="5400" b="1" dirty="0"/>
          </a:p>
        </p:txBody>
      </p:sp>
      <p:sp>
        <p:nvSpPr>
          <p:cNvPr id="8" name="Freeform 4">
            <a:extLst>
              <a:ext uri="{FF2B5EF4-FFF2-40B4-BE49-F238E27FC236}">
                <a16:creationId xmlns:a16="http://schemas.microsoft.com/office/drawing/2014/main" id="{D571674C-3271-314C-B26F-0D32810CCB45}"/>
              </a:ext>
            </a:extLst>
          </p:cNvPr>
          <p:cNvSpPr/>
          <p:nvPr/>
        </p:nvSpPr>
        <p:spPr>
          <a:xfrm>
            <a:off x="2244374" y="5548738"/>
            <a:ext cx="1483148" cy="1483148"/>
          </a:xfrm>
          <a:custGeom>
            <a:avLst/>
            <a:gdLst/>
            <a:ahLst/>
            <a:cxnLst/>
            <a:rect l="l" t="t" r="r" b="b"/>
            <a:pathLst>
              <a:path w="2224722" h="2224722">
                <a:moveTo>
                  <a:pt x="0" y="0"/>
                </a:moveTo>
                <a:lnTo>
                  <a:pt x="2224722" y="0"/>
                </a:lnTo>
                <a:lnTo>
                  <a:pt x="2224722" y="2224722"/>
                </a:lnTo>
                <a:lnTo>
                  <a:pt x="0" y="2224722"/>
                </a:lnTo>
                <a:lnTo>
                  <a:pt x="0" y="0"/>
                </a:lnTo>
                <a:close/>
              </a:path>
            </a:pathLst>
          </a:custGeom>
          <a:blipFill>
            <a:blip r:embed="rId4"/>
            <a:stretch>
              <a:fillRect/>
            </a:stretch>
          </a:blipFill>
        </p:spPr>
      </p:sp>
      <p:sp>
        <p:nvSpPr>
          <p:cNvPr id="9" name="Freeform 5">
            <a:extLst>
              <a:ext uri="{FF2B5EF4-FFF2-40B4-BE49-F238E27FC236}">
                <a16:creationId xmlns:a16="http://schemas.microsoft.com/office/drawing/2014/main" id="{439C361E-3F17-5B4A-8F34-95401FB33A04}"/>
              </a:ext>
            </a:extLst>
          </p:cNvPr>
          <p:cNvSpPr/>
          <p:nvPr/>
        </p:nvSpPr>
        <p:spPr>
          <a:xfrm>
            <a:off x="3878236" y="5903121"/>
            <a:ext cx="3480368" cy="774382"/>
          </a:xfrm>
          <a:custGeom>
            <a:avLst/>
            <a:gdLst/>
            <a:ahLst/>
            <a:cxnLst/>
            <a:rect l="l" t="t" r="r" b="b"/>
            <a:pathLst>
              <a:path w="5220552" h="1161573">
                <a:moveTo>
                  <a:pt x="0" y="0"/>
                </a:moveTo>
                <a:lnTo>
                  <a:pt x="5220552" y="0"/>
                </a:lnTo>
                <a:lnTo>
                  <a:pt x="5220552" y="1161573"/>
                </a:lnTo>
                <a:lnTo>
                  <a:pt x="0" y="1161573"/>
                </a:lnTo>
                <a:lnTo>
                  <a:pt x="0" y="0"/>
                </a:lnTo>
                <a:close/>
              </a:path>
            </a:pathLst>
          </a:custGeom>
          <a:blipFill>
            <a:blip r:embed="rId5"/>
            <a:stretch>
              <a:fillRect/>
            </a:stretch>
          </a:blipFill>
        </p:spPr>
      </p:sp>
      <p:sp>
        <p:nvSpPr>
          <p:cNvPr id="10" name="Freeform 6">
            <a:extLst>
              <a:ext uri="{FF2B5EF4-FFF2-40B4-BE49-F238E27FC236}">
                <a16:creationId xmlns:a16="http://schemas.microsoft.com/office/drawing/2014/main" id="{27A56A01-6ACD-7E4F-B149-0B132F92CDD0}"/>
              </a:ext>
            </a:extLst>
          </p:cNvPr>
          <p:cNvSpPr/>
          <p:nvPr/>
        </p:nvSpPr>
        <p:spPr>
          <a:xfrm>
            <a:off x="765499" y="5900721"/>
            <a:ext cx="1328162" cy="727760"/>
          </a:xfrm>
          <a:custGeom>
            <a:avLst/>
            <a:gdLst/>
            <a:ahLst/>
            <a:cxnLst/>
            <a:rect l="l" t="t" r="r" b="b"/>
            <a:pathLst>
              <a:path w="1992243" h="1091640">
                <a:moveTo>
                  <a:pt x="0" y="0"/>
                </a:moveTo>
                <a:lnTo>
                  <a:pt x="1992243" y="0"/>
                </a:lnTo>
                <a:lnTo>
                  <a:pt x="1992243" y="1091640"/>
                </a:lnTo>
                <a:lnTo>
                  <a:pt x="0" y="1091640"/>
                </a:lnTo>
                <a:lnTo>
                  <a:pt x="0" y="0"/>
                </a:lnTo>
                <a:close/>
              </a:path>
            </a:pathLst>
          </a:custGeom>
          <a:blipFill>
            <a:blip r:embed="rId6"/>
            <a:stretch>
              <a:fillRect/>
            </a:stretch>
          </a:blipFill>
        </p:spPr>
      </p:sp>
      <p:sp>
        <p:nvSpPr>
          <p:cNvPr id="11" name="TextBox 7">
            <a:extLst>
              <a:ext uri="{FF2B5EF4-FFF2-40B4-BE49-F238E27FC236}">
                <a16:creationId xmlns:a16="http://schemas.microsoft.com/office/drawing/2014/main" id="{99C6E614-703B-2B47-9360-C06AEF2525B3}"/>
              </a:ext>
            </a:extLst>
          </p:cNvPr>
          <p:cNvSpPr txBox="1"/>
          <p:nvPr/>
        </p:nvSpPr>
        <p:spPr>
          <a:xfrm>
            <a:off x="888957" y="6868186"/>
            <a:ext cx="7495191" cy="910249"/>
          </a:xfrm>
          <a:prstGeom prst="rect">
            <a:avLst/>
          </a:prstGeom>
        </p:spPr>
        <p:txBody>
          <a:bodyPr wrap="square" lIns="0" tIns="0" rIns="0" bIns="0" rtlCol="0" anchor="t">
            <a:spAutoFit/>
          </a:bodyPr>
          <a:lstStyle/>
          <a:p>
            <a:pPr algn="just">
              <a:lnSpc>
                <a:spcPts val="1846"/>
              </a:lnSpc>
            </a:pPr>
            <a:endParaRPr sz="1200" dirty="0"/>
          </a:p>
          <a:p>
            <a:pPr algn="just">
              <a:lnSpc>
                <a:spcPts val="1846"/>
              </a:lnSpc>
              <a:spcBef>
                <a:spcPct val="0"/>
              </a:spcBef>
            </a:pPr>
            <a:r>
              <a:rPr lang="en-US" sz="1319" dirty="0">
                <a:solidFill>
                  <a:srgbClr val="44433F"/>
                </a:solidFill>
                <a:latin typeface="Public Sans"/>
                <a:ea typeface="Public Sans"/>
                <a:cs typeface="Public Sans"/>
                <a:sym typeface="Public Sans"/>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p>
        </p:txBody>
      </p:sp>
      <p:grpSp>
        <p:nvGrpSpPr>
          <p:cNvPr id="12" name="Group 8">
            <a:extLst>
              <a:ext uri="{FF2B5EF4-FFF2-40B4-BE49-F238E27FC236}">
                <a16:creationId xmlns:a16="http://schemas.microsoft.com/office/drawing/2014/main" id="{84638682-4AB0-274C-81AA-2CE3FD62FFE3}"/>
              </a:ext>
            </a:extLst>
          </p:cNvPr>
          <p:cNvGrpSpPr/>
          <p:nvPr/>
        </p:nvGrpSpPr>
        <p:grpSpPr>
          <a:xfrm>
            <a:off x="7168485" y="5611696"/>
            <a:ext cx="1305810" cy="1305810"/>
            <a:chOff x="0" y="0"/>
            <a:chExt cx="812800" cy="812800"/>
          </a:xfrm>
        </p:grpSpPr>
        <p:sp>
          <p:nvSpPr>
            <p:cNvPr id="13" name="Freeform 9">
              <a:extLst>
                <a:ext uri="{FF2B5EF4-FFF2-40B4-BE49-F238E27FC236}">
                  <a16:creationId xmlns:a16="http://schemas.microsoft.com/office/drawing/2014/main" id="{90FB7FFE-26F8-5A44-AE09-11575703DAA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stretch>
                <a:fillRect l="-14705" r="-14705"/>
              </a:stretch>
            </a:blipFill>
          </p:spPr>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946904"/>
            <a:ext cx="7556421" cy="1417558"/>
          </a:xfrm>
          <a:prstGeom prst="rect">
            <a:avLst/>
          </a:prstGeom>
          <a:noFill/>
          <a:ln/>
        </p:spPr>
        <p:txBody>
          <a:bodyPr wrap="square" lIns="0" tIns="0" rIns="0" bIns="0" rtlCol="0" anchor="t"/>
          <a:lstStyle/>
          <a:p>
            <a:pPr marL="0" indent="0" algn="l">
              <a:lnSpc>
                <a:spcPts val="5550"/>
              </a:lnSpc>
              <a:buNone/>
            </a:pPr>
            <a:r>
              <a:rPr lang="en-US" sz="4450" dirty="0">
                <a:solidFill>
                  <a:srgbClr val="5B6E8C"/>
                </a:solidFill>
                <a:latin typeface="Alexandria Medium" pitchFamily="34" charset="0"/>
                <a:ea typeface="Alexandria Medium" pitchFamily="34" charset="-122"/>
                <a:cs typeface="Alexandria Medium" pitchFamily="34" charset="-120"/>
              </a:rPr>
              <a:t>How Did You Get to School Today?</a:t>
            </a:r>
            <a:endParaRPr lang="en-US" sz="4450" dirty="0"/>
          </a:p>
        </p:txBody>
      </p:sp>
      <p:sp>
        <p:nvSpPr>
          <p:cNvPr id="4" name="Text 1"/>
          <p:cNvSpPr/>
          <p:nvPr/>
        </p:nvSpPr>
        <p:spPr>
          <a:xfrm>
            <a:off x="793790" y="2704624"/>
            <a:ext cx="7556421" cy="725805"/>
          </a:xfrm>
          <a:prstGeom prst="rect">
            <a:avLst/>
          </a:prstGeom>
          <a:noFill/>
          <a:ln/>
        </p:spPr>
        <p:txBody>
          <a:bodyPr wrap="square" lIns="0" tIns="0" rIns="0" bIns="0" rtlCol="0" anchor="t"/>
          <a:lstStyle/>
          <a:p>
            <a:pPr marL="0" indent="0" algn="l">
              <a:lnSpc>
                <a:spcPts val="2850"/>
              </a:lnSpc>
              <a:buNone/>
            </a:pPr>
            <a:r>
              <a:rPr lang="en-US" sz="1750" dirty="0">
                <a:solidFill>
                  <a:srgbClr val="5B6E8C"/>
                </a:solidFill>
                <a:latin typeface="Manrope" pitchFamily="34" charset="0"/>
                <a:ea typeface="Manrope" pitchFamily="34" charset="-122"/>
                <a:cs typeface="Manrope" pitchFamily="34" charset="-120"/>
              </a:rPr>
              <a:t>Car? Bus? Bike? Walking? However you arrived, your choice matters more than you think.</a:t>
            </a:r>
            <a:endParaRPr lang="en-US" sz="1750" dirty="0"/>
          </a:p>
        </p:txBody>
      </p:sp>
      <p:sp>
        <p:nvSpPr>
          <p:cNvPr id="5" name="Shape 2"/>
          <p:cNvSpPr/>
          <p:nvPr/>
        </p:nvSpPr>
        <p:spPr>
          <a:xfrm>
            <a:off x="793790" y="3685580"/>
            <a:ext cx="3664744" cy="2047994"/>
          </a:xfrm>
          <a:prstGeom prst="roundRect">
            <a:avLst>
              <a:gd name="adj" fmla="val 16613"/>
            </a:avLst>
          </a:prstGeom>
          <a:solidFill>
            <a:srgbClr val="E6F7FF"/>
          </a:solidFill>
          <a:ln w="7620">
            <a:solidFill>
              <a:srgbClr val="B3D5E4"/>
            </a:solidFill>
            <a:prstDash val="solid"/>
          </a:ln>
        </p:spPr>
      </p:sp>
      <p:sp>
        <p:nvSpPr>
          <p:cNvPr id="6" name="Text 3"/>
          <p:cNvSpPr/>
          <p:nvPr/>
        </p:nvSpPr>
        <p:spPr>
          <a:xfrm>
            <a:off x="1028224" y="3920014"/>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000000"/>
                </a:solidFill>
                <a:latin typeface="Alexandria Medium" pitchFamily="34" charset="0"/>
                <a:ea typeface="Alexandria Medium" pitchFamily="34" charset="-122"/>
                <a:cs typeface="Alexandria Medium" pitchFamily="34" charset="-120"/>
              </a:rPr>
              <a:t>🌍 Big Picture</a:t>
            </a:r>
            <a:endParaRPr lang="en-US" sz="2200" dirty="0"/>
          </a:p>
        </p:txBody>
      </p:sp>
      <p:sp>
        <p:nvSpPr>
          <p:cNvPr id="7" name="Text 4"/>
          <p:cNvSpPr/>
          <p:nvPr/>
        </p:nvSpPr>
        <p:spPr>
          <a:xfrm>
            <a:off x="1028224" y="4410432"/>
            <a:ext cx="3195876" cy="1088708"/>
          </a:xfrm>
          <a:prstGeom prst="rect">
            <a:avLst/>
          </a:prstGeom>
          <a:noFill/>
          <a:ln/>
        </p:spPr>
        <p:txBody>
          <a:bodyPr wrap="square" lIns="0" tIns="0" rIns="0" bIns="0" rtlCol="0" anchor="t"/>
          <a:lstStyle/>
          <a:p>
            <a:pPr marL="0" indent="0" algn="l">
              <a:lnSpc>
                <a:spcPts val="2850"/>
              </a:lnSpc>
              <a:buNone/>
            </a:pPr>
            <a:r>
              <a:rPr lang="en-US" sz="1750" dirty="0">
                <a:solidFill>
                  <a:srgbClr val="000000"/>
                </a:solidFill>
                <a:latin typeface="Manrope" pitchFamily="34" charset="0"/>
                <a:ea typeface="Manrope" pitchFamily="34" charset="-122"/>
                <a:cs typeface="Manrope" pitchFamily="34" charset="-120"/>
              </a:rPr>
              <a:t>Transportation accounts for </a:t>
            </a:r>
            <a:r>
              <a:rPr lang="en-US" sz="1750" b="1" dirty="0">
                <a:solidFill>
                  <a:srgbClr val="000000"/>
                </a:solidFill>
                <a:latin typeface="Manrope" pitchFamily="34" charset="0"/>
                <a:ea typeface="Manrope" pitchFamily="34" charset="-122"/>
                <a:cs typeface="Manrope" pitchFamily="34" charset="-120"/>
              </a:rPr>
              <a:t>20–25%</a:t>
            </a:r>
            <a:r>
              <a:rPr lang="en-US" sz="1750" dirty="0">
                <a:solidFill>
                  <a:srgbClr val="000000"/>
                </a:solidFill>
                <a:latin typeface="Manrope" pitchFamily="34" charset="0"/>
                <a:ea typeface="Manrope" pitchFamily="34" charset="-122"/>
                <a:cs typeface="Manrope" pitchFamily="34" charset="-120"/>
              </a:rPr>
              <a:t> of total carbon emissions worldwide.</a:t>
            </a:r>
            <a:endParaRPr lang="en-US" sz="1750" dirty="0"/>
          </a:p>
        </p:txBody>
      </p:sp>
      <p:sp>
        <p:nvSpPr>
          <p:cNvPr id="8" name="Shape 5"/>
          <p:cNvSpPr/>
          <p:nvPr/>
        </p:nvSpPr>
        <p:spPr>
          <a:xfrm>
            <a:off x="4685348" y="3685580"/>
            <a:ext cx="3664863" cy="2047994"/>
          </a:xfrm>
          <a:prstGeom prst="roundRect">
            <a:avLst>
              <a:gd name="adj" fmla="val 16613"/>
            </a:avLst>
          </a:prstGeom>
          <a:solidFill>
            <a:srgbClr val="E6F7FF"/>
          </a:solidFill>
          <a:ln w="7620">
            <a:solidFill>
              <a:srgbClr val="B3D5E4"/>
            </a:solidFill>
            <a:prstDash val="solid"/>
          </a:ln>
        </p:spPr>
      </p:sp>
      <p:sp>
        <p:nvSpPr>
          <p:cNvPr id="9" name="Text 6"/>
          <p:cNvSpPr/>
          <p:nvPr/>
        </p:nvSpPr>
        <p:spPr>
          <a:xfrm>
            <a:off x="4919782" y="3920014"/>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000000"/>
                </a:solidFill>
                <a:latin typeface="Alexandria Medium" pitchFamily="34" charset="0"/>
                <a:ea typeface="Alexandria Medium" pitchFamily="34" charset="-122"/>
                <a:cs typeface="Alexandria Medium" pitchFamily="34" charset="-120"/>
              </a:rPr>
              <a:t>🚗 Main Culprit</a:t>
            </a:r>
            <a:endParaRPr lang="en-US" sz="2200" dirty="0"/>
          </a:p>
        </p:txBody>
      </p:sp>
      <p:sp>
        <p:nvSpPr>
          <p:cNvPr id="10" name="Text 7"/>
          <p:cNvSpPr/>
          <p:nvPr/>
        </p:nvSpPr>
        <p:spPr>
          <a:xfrm>
            <a:off x="4919782" y="4410432"/>
            <a:ext cx="3195995" cy="1088708"/>
          </a:xfrm>
          <a:prstGeom prst="rect">
            <a:avLst/>
          </a:prstGeom>
          <a:noFill/>
          <a:ln/>
        </p:spPr>
        <p:txBody>
          <a:bodyPr wrap="square" lIns="0" tIns="0" rIns="0" bIns="0" rtlCol="0" anchor="t"/>
          <a:lstStyle/>
          <a:p>
            <a:pPr marL="0" indent="0" algn="l">
              <a:lnSpc>
                <a:spcPts val="2850"/>
              </a:lnSpc>
              <a:buNone/>
            </a:pPr>
            <a:r>
              <a:rPr lang="en-US" sz="1750" dirty="0">
                <a:solidFill>
                  <a:srgbClr val="000000"/>
                </a:solidFill>
                <a:latin typeface="Manrope" pitchFamily="34" charset="0"/>
                <a:ea typeface="Manrope" pitchFamily="34" charset="-122"/>
                <a:cs typeface="Manrope" pitchFamily="34" charset="-120"/>
              </a:rPr>
              <a:t>Most emissions come from cars and trucks burning </a:t>
            </a:r>
            <a:r>
              <a:rPr lang="en-US" sz="1750" b="1" dirty="0">
                <a:solidFill>
                  <a:srgbClr val="000000"/>
                </a:solidFill>
                <a:latin typeface="Manrope" pitchFamily="34" charset="0"/>
                <a:ea typeface="Manrope" pitchFamily="34" charset="-122"/>
                <a:cs typeface="Manrope" pitchFamily="34" charset="-120"/>
              </a:rPr>
              <a:t>gasoline and diesel</a:t>
            </a:r>
            <a:r>
              <a:rPr lang="en-US" sz="1750" dirty="0">
                <a:solidFill>
                  <a:srgbClr val="000000"/>
                </a:solidFill>
                <a:latin typeface="Manrope" pitchFamily="34" charset="0"/>
                <a:ea typeface="Manrope" pitchFamily="34" charset="-122"/>
                <a:cs typeface="Manrope" pitchFamily="34" charset="-120"/>
              </a:rPr>
              <a:t>.</a:t>
            </a:r>
            <a:endParaRPr lang="en-US" sz="1750" dirty="0"/>
          </a:p>
        </p:txBody>
      </p:sp>
      <p:sp>
        <p:nvSpPr>
          <p:cNvPr id="11" name="Shape 8"/>
          <p:cNvSpPr/>
          <p:nvPr/>
        </p:nvSpPr>
        <p:spPr>
          <a:xfrm>
            <a:off x="793790" y="5960388"/>
            <a:ext cx="7556421" cy="1322189"/>
          </a:xfrm>
          <a:prstGeom prst="roundRect">
            <a:avLst>
              <a:gd name="adj" fmla="val 25733"/>
            </a:avLst>
          </a:prstGeom>
          <a:solidFill>
            <a:srgbClr val="E6F7FF"/>
          </a:solidFill>
          <a:ln w="7620">
            <a:solidFill>
              <a:srgbClr val="B3D5E4"/>
            </a:solidFill>
            <a:prstDash val="solid"/>
          </a:ln>
        </p:spPr>
      </p:sp>
      <p:sp>
        <p:nvSpPr>
          <p:cNvPr id="12" name="Text 9"/>
          <p:cNvSpPr/>
          <p:nvPr/>
        </p:nvSpPr>
        <p:spPr>
          <a:xfrm>
            <a:off x="1028224" y="6194822"/>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000000"/>
                </a:solidFill>
                <a:latin typeface="Alexandria Medium" pitchFamily="34" charset="0"/>
                <a:ea typeface="Alexandria Medium" pitchFamily="34" charset="-122"/>
                <a:cs typeface="Alexandria Medium" pitchFamily="34" charset="-120"/>
              </a:rPr>
              <a:t>💨 Real Impact</a:t>
            </a:r>
            <a:endParaRPr lang="en-US" sz="2200" dirty="0"/>
          </a:p>
        </p:txBody>
      </p:sp>
      <p:sp>
        <p:nvSpPr>
          <p:cNvPr id="13" name="Text 10"/>
          <p:cNvSpPr/>
          <p:nvPr/>
        </p:nvSpPr>
        <p:spPr>
          <a:xfrm>
            <a:off x="1028224" y="6685240"/>
            <a:ext cx="7087553" cy="362903"/>
          </a:xfrm>
          <a:prstGeom prst="rect">
            <a:avLst/>
          </a:prstGeom>
          <a:noFill/>
          <a:ln/>
        </p:spPr>
        <p:txBody>
          <a:bodyPr wrap="none" lIns="0" tIns="0" rIns="0" bIns="0" rtlCol="0" anchor="t"/>
          <a:lstStyle/>
          <a:p>
            <a:pPr marL="0" indent="0" algn="l">
              <a:lnSpc>
                <a:spcPts val="2850"/>
              </a:lnSpc>
              <a:buNone/>
            </a:pPr>
            <a:r>
              <a:rPr lang="en-US" sz="1750" dirty="0">
                <a:solidFill>
                  <a:srgbClr val="000000"/>
                </a:solidFill>
                <a:latin typeface="Manrope" pitchFamily="34" charset="0"/>
                <a:ea typeface="Manrope" pitchFamily="34" charset="-122"/>
                <a:cs typeface="Manrope" pitchFamily="34" charset="-120"/>
              </a:rPr>
              <a:t>How we move directly affects </a:t>
            </a:r>
            <a:r>
              <a:rPr lang="en-US" sz="1750" b="1" dirty="0">
                <a:solidFill>
                  <a:srgbClr val="000000"/>
                </a:solidFill>
                <a:latin typeface="Manrope" pitchFamily="34" charset="0"/>
                <a:ea typeface="Manrope" pitchFamily="34" charset="-122"/>
                <a:cs typeface="Manrope" pitchFamily="34" charset="-120"/>
              </a:rPr>
              <a:t>air quality, health, and the climate</a:t>
            </a:r>
            <a:r>
              <a:rPr lang="en-US" sz="1750" dirty="0">
                <a:solidFill>
                  <a:srgbClr val="000000"/>
                </a:solidFill>
                <a:latin typeface="Manrope" pitchFamily="34" charset="0"/>
                <a:ea typeface="Manrope" pitchFamily="34" charset="-122"/>
                <a:cs typeface="Manrope" pitchFamily="34" charset="-120"/>
              </a:rPr>
              <a:t>.</a:t>
            </a:r>
            <a:endParaRPr lang="en-US" sz="17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793790" y="1640205"/>
            <a:ext cx="10256044" cy="708779"/>
          </a:xfrm>
          <a:prstGeom prst="rect">
            <a:avLst/>
          </a:prstGeom>
          <a:noFill/>
          <a:ln/>
        </p:spPr>
        <p:txBody>
          <a:bodyPr wrap="none" lIns="0" tIns="0" rIns="0" bIns="0" rtlCol="0" anchor="t"/>
          <a:lstStyle/>
          <a:p>
            <a:pPr marL="0" indent="0" algn="l">
              <a:lnSpc>
                <a:spcPts val="5550"/>
              </a:lnSpc>
              <a:buNone/>
            </a:pPr>
            <a:r>
              <a:rPr lang="en-US" sz="4450" dirty="0">
                <a:solidFill>
                  <a:srgbClr val="5B6E8C"/>
                </a:solidFill>
                <a:latin typeface="Alexandria Medium" pitchFamily="34" charset="0"/>
                <a:ea typeface="Alexandria Medium" pitchFamily="34" charset="-122"/>
                <a:cs typeface="Alexandria Medium" pitchFamily="34" charset="-120"/>
              </a:rPr>
              <a:t>What Is Sustainable Transportation?</a:t>
            </a:r>
            <a:endParaRPr lang="en-US" sz="4450" dirty="0"/>
          </a:p>
        </p:txBody>
      </p:sp>
      <p:sp>
        <p:nvSpPr>
          <p:cNvPr id="3" name="Text 1"/>
          <p:cNvSpPr/>
          <p:nvPr/>
        </p:nvSpPr>
        <p:spPr>
          <a:xfrm>
            <a:off x="793790" y="2802612"/>
            <a:ext cx="13042821" cy="362903"/>
          </a:xfrm>
          <a:prstGeom prst="rect">
            <a:avLst/>
          </a:prstGeom>
          <a:noFill/>
          <a:ln/>
        </p:spPr>
        <p:txBody>
          <a:bodyPr wrap="none" lIns="0" tIns="0" rIns="0" bIns="0" rtlCol="0" anchor="t"/>
          <a:lstStyle/>
          <a:p>
            <a:pPr marL="0" indent="0" algn="l">
              <a:lnSpc>
                <a:spcPts val="2850"/>
              </a:lnSpc>
              <a:buNone/>
            </a:pPr>
            <a:r>
              <a:rPr lang="en-US" sz="1750" dirty="0">
                <a:solidFill>
                  <a:srgbClr val="5B6E8C"/>
                </a:solidFill>
                <a:latin typeface="Manrope" pitchFamily="34" charset="0"/>
                <a:ea typeface="Manrope" pitchFamily="34" charset="-122"/>
                <a:cs typeface="Manrope" pitchFamily="34" charset="-120"/>
              </a:rPr>
              <a:t>Any way of getting around that has a </a:t>
            </a:r>
            <a:r>
              <a:rPr lang="en-US" sz="1750" b="1" dirty="0">
                <a:solidFill>
                  <a:srgbClr val="5B6E8C"/>
                </a:solidFill>
                <a:latin typeface="Manrope" pitchFamily="34" charset="0"/>
                <a:ea typeface="Manrope" pitchFamily="34" charset="-122"/>
                <a:cs typeface="Manrope" pitchFamily="34" charset="-120"/>
              </a:rPr>
              <a:t>low environmental impact</a:t>
            </a:r>
            <a:r>
              <a:rPr lang="en-US" sz="1750" dirty="0">
                <a:solidFill>
                  <a:srgbClr val="5B6E8C"/>
                </a:solidFill>
                <a:latin typeface="Manrope" pitchFamily="34" charset="0"/>
                <a:ea typeface="Manrope" pitchFamily="34" charset="-122"/>
                <a:cs typeface="Manrope" pitchFamily="34" charset="-120"/>
              </a:rPr>
              <a:t> — and there are more options than you might think.</a:t>
            </a:r>
            <a:endParaRPr lang="en-US" sz="1750" dirty="0"/>
          </a:p>
        </p:txBody>
      </p:sp>
      <p:pic>
        <p:nvPicPr>
          <p:cNvPr id="4"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93790" y="3420666"/>
            <a:ext cx="566976" cy="566976"/>
          </a:xfrm>
          <a:prstGeom prst="rect">
            <a:avLst/>
          </a:prstGeom>
        </p:spPr>
      </p:pic>
      <p:sp>
        <p:nvSpPr>
          <p:cNvPr id="5" name="Text 2"/>
          <p:cNvSpPr/>
          <p:nvPr/>
        </p:nvSpPr>
        <p:spPr>
          <a:xfrm>
            <a:off x="1644253" y="3420666"/>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5B6E8C"/>
                </a:solidFill>
                <a:latin typeface="Alexandria Medium" pitchFamily="34" charset="0"/>
                <a:ea typeface="Alexandria Medium" pitchFamily="34" charset="-122"/>
                <a:cs typeface="Alexandria Medium" pitchFamily="34" charset="-120"/>
              </a:rPr>
              <a:t>Walking &amp; Cycling</a:t>
            </a:r>
            <a:endParaRPr lang="en-US" sz="2200" dirty="0"/>
          </a:p>
        </p:txBody>
      </p:sp>
      <p:sp>
        <p:nvSpPr>
          <p:cNvPr id="6" name="Text 3"/>
          <p:cNvSpPr/>
          <p:nvPr/>
        </p:nvSpPr>
        <p:spPr>
          <a:xfrm>
            <a:off x="1644253" y="3911084"/>
            <a:ext cx="3308152" cy="1088708"/>
          </a:xfrm>
          <a:prstGeom prst="rect">
            <a:avLst/>
          </a:prstGeom>
          <a:noFill/>
          <a:ln/>
        </p:spPr>
        <p:txBody>
          <a:bodyPr wrap="square" lIns="0" tIns="0" rIns="0" bIns="0" rtlCol="0" anchor="t"/>
          <a:lstStyle/>
          <a:p>
            <a:pPr marL="0" indent="0" algn="l">
              <a:lnSpc>
                <a:spcPts val="2850"/>
              </a:lnSpc>
              <a:buNone/>
            </a:pPr>
            <a:r>
              <a:rPr lang="en-US" sz="1750" dirty="0">
                <a:solidFill>
                  <a:srgbClr val="5B6E8C"/>
                </a:solidFill>
                <a:latin typeface="Manrope" pitchFamily="34" charset="0"/>
                <a:ea typeface="Manrope" pitchFamily="34" charset="-122"/>
                <a:cs typeface="Manrope" pitchFamily="34" charset="-120"/>
              </a:rPr>
              <a:t>Zero emissions, great for health, and often faster in congested areas.</a:t>
            </a:r>
            <a:endParaRPr lang="en-US" sz="1750" dirty="0"/>
          </a:p>
        </p:txBody>
      </p:sp>
      <p:pic>
        <p:nvPicPr>
          <p:cNvPr id="7" name="Image 1" descr="preencoded.png"/>
          <p:cNvPicPr>
            <a:picLocks noChangeAspect="1"/>
          </p:cNvPicPr>
          <p:nvPr/>
        </p:nvPicPr>
        <p:blipFill>
          <a:blip r:embed="rId3">
            <a:extLst>
              <a:ext uri="{96DAC541-7B7A-43D3-8B79-37D633B846F1}">
                <asvg:svgBlip xmlns:asvg="http://schemas.microsoft.com/office/drawing/2016/SVG/main" r:embed="rId5"/>
              </a:ext>
            </a:extLst>
          </a:blip>
          <a:stretch>
            <a:fillRect/>
          </a:stretch>
        </p:blipFill>
        <p:spPr>
          <a:xfrm>
            <a:off x="5235893" y="3420666"/>
            <a:ext cx="566976" cy="566976"/>
          </a:xfrm>
          <a:prstGeom prst="rect">
            <a:avLst/>
          </a:prstGeom>
        </p:spPr>
      </p:pic>
      <p:sp>
        <p:nvSpPr>
          <p:cNvPr id="8" name="Text 4"/>
          <p:cNvSpPr/>
          <p:nvPr/>
        </p:nvSpPr>
        <p:spPr>
          <a:xfrm>
            <a:off x="6086356" y="3420666"/>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5B6E8C"/>
                </a:solidFill>
                <a:latin typeface="Alexandria Medium" pitchFamily="34" charset="0"/>
                <a:ea typeface="Alexandria Medium" pitchFamily="34" charset="-122"/>
                <a:cs typeface="Alexandria Medium" pitchFamily="34" charset="-120"/>
              </a:rPr>
              <a:t>Public Transit</a:t>
            </a:r>
            <a:endParaRPr lang="en-US" sz="2200" dirty="0"/>
          </a:p>
        </p:txBody>
      </p:sp>
      <p:sp>
        <p:nvSpPr>
          <p:cNvPr id="9" name="Text 5"/>
          <p:cNvSpPr/>
          <p:nvPr/>
        </p:nvSpPr>
        <p:spPr>
          <a:xfrm>
            <a:off x="6086356" y="3911084"/>
            <a:ext cx="3308152" cy="1451610"/>
          </a:xfrm>
          <a:prstGeom prst="rect">
            <a:avLst/>
          </a:prstGeom>
          <a:noFill/>
          <a:ln/>
        </p:spPr>
        <p:txBody>
          <a:bodyPr wrap="square" lIns="0" tIns="0" rIns="0" bIns="0" rtlCol="0" anchor="t"/>
          <a:lstStyle/>
          <a:p>
            <a:pPr marL="0" indent="0" algn="l">
              <a:lnSpc>
                <a:spcPts val="2850"/>
              </a:lnSpc>
              <a:buNone/>
            </a:pPr>
            <a:r>
              <a:rPr lang="en-US" sz="1750" dirty="0">
                <a:solidFill>
                  <a:srgbClr val="5B6E8C"/>
                </a:solidFill>
                <a:latin typeface="Manrope" pitchFamily="34" charset="0"/>
                <a:ea typeface="Manrope" pitchFamily="34" charset="-122"/>
                <a:cs typeface="Manrope" pitchFamily="34" charset="-120"/>
              </a:rPr>
              <a:t>Buses, trams, and metro systems move many people with far fewer emissions per person.</a:t>
            </a:r>
            <a:endParaRPr lang="en-US" sz="1750" dirty="0"/>
          </a:p>
        </p:txBody>
      </p:sp>
      <p:pic>
        <p:nvPicPr>
          <p:cNvPr id="10" name="Image 2" descr="preencoded.png"/>
          <p:cNvPicPr>
            <a:picLocks noChangeAspect="1"/>
          </p:cNvPicPr>
          <p:nvPr/>
        </p:nvPicPr>
        <p:blipFill>
          <a:blip r:embed="rId3">
            <a:extLst>
              <a:ext uri="{96DAC541-7B7A-43D3-8B79-37D633B846F1}">
                <asvg:svgBlip xmlns:asvg="http://schemas.microsoft.com/office/drawing/2016/SVG/main" r:embed="rId6"/>
              </a:ext>
            </a:extLst>
          </a:blip>
          <a:stretch>
            <a:fillRect/>
          </a:stretch>
        </p:blipFill>
        <p:spPr>
          <a:xfrm>
            <a:off x="9677995" y="3420666"/>
            <a:ext cx="566976" cy="566976"/>
          </a:xfrm>
          <a:prstGeom prst="rect">
            <a:avLst/>
          </a:prstGeom>
        </p:spPr>
      </p:pic>
      <p:sp>
        <p:nvSpPr>
          <p:cNvPr id="11" name="Text 6"/>
          <p:cNvSpPr/>
          <p:nvPr/>
        </p:nvSpPr>
        <p:spPr>
          <a:xfrm>
            <a:off x="10528459" y="3420666"/>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5B6E8C"/>
                </a:solidFill>
                <a:latin typeface="Alexandria Medium" pitchFamily="34" charset="0"/>
                <a:ea typeface="Alexandria Medium" pitchFamily="34" charset="-122"/>
                <a:cs typeface="Alexandria Medium" pitchFamily="34" charset="-120"/>
              </a:rPr>
              <a:t>EVs &amp; Carpooling</a:t>
            </a:r>
            <a:endParaRPr lang="en-US" sz="2200" dirty="0"/>
          </a:p>
        </p:txBody>
      </p:sp>
      <p:sp>
        <p:nvSpPr>
          <p:cNvPr id="12" name="Text 7"/>
          <p:cNvSpPr/>
          <p:nvPr/>
        </p:nvSpPr>
        <p:spPr>
          <a:xfrm>
            <a:off x="10528459" y="3911084"/>
            <a:ext cx="3308152" cy="1451610"/>
          </a:xfrm>
          <a:prstGeom prst="rect">
            <a:avLst/>
          </a:prstGeom>
          <a:noFill/>
          <a:ln/>
        </p:spPr>
        <p:txBody>
          <a:bodyPr wrap="square" lIns="0" tIns="0" rIns="0" bIns="0" rtlCol="0" anchor="t"/>
          <a:lstStyle/>
          <a:p>
            <a:pPr marL="0" indent="0" algn="l">
              <a:lnSpc>
                <a:spcPts val="2850"/>
              </a:lnSpc>
              <a:buNone/>
            </a:pPr>
            <a:r>
              <a:rPr lang="en-US" sz="1750" dirty="0">
                <a:solidFill>
                  <a:srgbClr val="5B6E8C"/>
                </a:solidFill>
                <a:latin typeface="Manrope" pitchFamily="34" charset="0"/>
                <a:ea typeface="Manrope" pitchFamily="34" charset="-122"/>
                <a:cs typeface="Manrope" pitchFamily="34" charset="-120"/>
              </a:rPr>
              <a:t>Electric vehicles eliminate tailpipe emissions. Carpooling cuts the number of cars on the road.</a:t>
            </a:r>
            <a:endParaRPr lang="en-US" sz="1750" dirty="0"/>
          </a:p>
        </p:txBody>
      </p:sp>
      <p:sp>
        <p:nvSpPr>
          <p:cNvPr id="13" name="Shape 8"/>
          <p:cNvSpPr/>
          <p:nvPr/>
        </p:nvSpPr>
        <p:spPr>
          <a:xfrm>
            <a:off x="793790" y="5617845"/>
            <a:ext cx="13042821" cy="971431"/>
          </a:xfrm>
          <a:prstGeom prst="roundRect">
            <a:avLst>
              <a:gd name="adj" fmla="val 35025"/>
            </a:avLst>
          </a:prstGeom>
          <a:solidFill>
            <a:srgbClr val="B3E7FE"/>
          </a:solidFill>
          <a:ln/>
        </p:spPr>
      </p:sp>
      <p:pic>
        <p:nvPicPr>
          <p:cNvPr id="14" name="Image 3" descr="preencoded.png"/>
          <p:cNvPicPr>
            <a:picLocks noChangeAspect="1"/>
          </p:cNvPicPr>
          <p:nvPr/>
        </p:nvPicPr>
        <p:blipFill>
          <a:blip r:embed="rId7"/>
          <a:stretch>
            <a:fillRect/>
          </a:stretch>
        </p:blipFill>
        <p:spPr>
          <a:xfrm>
            <a:off x="1020604" y="5969556"/>
            <a:ext cx="283488" cy="226814"/>
          </a:xfrm>
          <a:prstGeom prst="rect">
            <a:avLst/>
          </a:prstGeom>
        </p:spPr>
      </p:pic>
      <p:sp>
        <p:nvSpPr>
          <p:cNvPr id="15" name="Text 9"/>
          <p:cNvSpPr/>
          <p:nvPr/>
        </p:nvSpPr>
        <p:spPr>
          <a:xfrm>
            <a:off x="1530906" y="5901333"/>
            <a:ext cx="12078891" cy="370523"/>
          </a:xfrm>
          <a:prstGeom prst="rect">
            <a:avLst/>
          </a:prstGeom>
          <a:noFill/>
          <a:ln/>
        </p:spPr>
        <p:txBody>
          <a:bodyPr wrap="none" lIns="0" tIns="0" rIns="0" bIns="0" rtlCol="0" anchor="t"/>
          <a:lstStyle/>
          <a:p>
            <a:pPr marL="0" indent="0" algn="l">
              <a:lnSpc>
                <a:spcPts val="2850"/>
              </a:lnSpc>
              <a:buNone/>
            </a:pPr>
            <a:r>
              <a:rPr lang="en-US" sz="1750" dirty="0">
                <a:solidFill>
                  <a:srgbClr val="000000"/>
                </a:solidFill>
                <a:latin typeface="Manrope" pitchFamily="34" charset="0"/>
                <a:ea typeface="Manrope" pitchFamily="34" charset="-122"/>
                <a:cs typeface="Manrope" pitchFamily="34" charset="-120"/>
              </a:rPr>
              <a:t>💡 Fun fact: A full bus can replace about </a:t>
            </a:r>
            <a:r>
              <a:rPr lang="en-US" sz="1750" b="1" dirty="0">
                <a:solidFill>
                  <a:srgbClr val="000000"/>
                </a:solidFill>
                <a:latin typeface="Manrope" pitchFamily="34" charset="0"/>
                <a:ea typeface="Manrope" pitchFamily="34" charset="-122"/>
                <a:cs typeface="Manrope" pitchFamily="34" charset="-120"/>
              </a:rPr>
              <a:t>40 cars</a:t>
            </a:r>
            <a:r>
              <a:rPr lang="en-US" sz="1750" dirty="0">
                <a:solidFill>
                  <a:srgbClr val="000000"/>
                </a:solidFill>
                <a:latin typeface="Manrope" pitchFamily="34" charset="0"/>
                <a:ea typeface="Manrope" pitchFamily="34" charset="-122"/>
                <a:cs typeface="Manrope" pitchFamily="34" charset="-120"/>
              </a:rPr>
              <a:t> on the road!</a:t>
            </a:r>
            <a:endParaRPr lang="en-US" sz="175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793790" y="884277"/>
            <a:ext cx="9733836" cy="708779"/>
          </a:xfrm>
          <a:prstGeom prst="rect">
            <a:avLst/>
          </a:prstGeom>
          <a:noFill/>
          <a:ln/>
        </p:spPr>
        <p:txBody>
          <a:bodyPr wrap="none" lIns="0" tIns="0" rIns="0" bIns="0" rtlCol="0" anchor="t"/>
          <a:lstStyle/>
          <a:p>
            <a:pPr marL="0" indent="0" algn="l">
              <a:lnSpc>
                <a:spcPts val="5550"/>
              </a:lnSpc>
              <a:buNone/>
            </a:pPr>
            <a:r>
              <a:rPr lang="en-US" sz="4450" dirty="0">
                <a:solidFill>
                  <a:srgbClr val="5B6E8C"/>
                </a:solidFill>
                <a:latin typeface="Alexandria Medium" pitchFamily="34" charset="0"/>
                <a:ea typeface="Alexandria Medium" pitchFamily="34" charset="-122"/>
                <a:cs typeface="Alexandria Medium" pitchFamily="34" charset="-120"/>
              </a:rPr>
              <a:t>Cars vs. Alternatives: The Numbers</a:t>
            </a:r>
            <a:endParaRPr lang="en-US" sz="4450" dirty="0"/>
          </a:p>
        </p:txBody>
      </p:sp>
      <p:pic>
        <p:nvPicPr>
          <p:cNvPr id="3" name="Image 0" descr="preencoded.png"/>
          <p:cNvPicPr>
            <a:picLocks noChangeAspect="1"/>
          </p:cNvPicPr>
          <p:nvPr/>
        </p:nvPicPr>
        <p:blipFill>
          <a:blip r:embed="rId3"/>
          <a:stretch>
            <a:fillRect/>
          </a:stretch>
        </p:blipFill>
        <p:spPr>
          <a:xfrm>
            <a:off x="793790" y="2319695"/>
            <a:ext cx="8284131" cy="4639032"/>
          </a:xfrm>
          <a:prstGeom prst="rect">
            <a:avLst/>
          </a:prstGeom>
        </p:spPr>
      </p:pic>
      <p:sp>
        <p:nvSpPr>
          <p:cNvPr id="4" name="Text 1"/>
          <p:cNvSpPr/>
          <p:nvPr/>
        </p:nvSpPr>
        <p:spPr>
          <a:xfrm>
            <a:off x="9638943" y="2160032"/>
            <a:ext cx="3269813" cy="354330"/>
          </a:xfrm>
          <a:prstGeom prst="rect">
            <a:avLst/>
          </a:prstGeom>
          <a:noFill/>
          <a:ln/>
        </p:spPr>
        <p:txBody>
          <a:bodyPr wrap="none" lIns="0" tIns="0" rIns="0" bIns="0" rtlCol="0" anchor="t"/>
          <a:lstStyle/>
          <a:p>
            <a:pPr marL="0" indent="0" algn="l">
              <a:lnSpc>
                <a:spcPts val="2750"/>
              </a:lnSpc>
              <a:buNone/>
            </a:pPr>
            <a:r>
              <a:rPr lang="en-US" sz="2200" dirty="0">
                <a:solidFill>
                  <a:srgbClr val="5B6E8C"/>
                </a:solidFill>
                <a:latin typeface="Alexandria Medium" pitchFamily="34" charset="0"/>
                <a:ea typeface="Alexandria Medium" pitchFamily="34" charset="-122"/>
                <a:cs typeface="Alexandria Medium" pitchFamily="34" charset="-120"/>
              </a:rPr>
              <a:t>Every kilometer counts</a:t>
            </a:r>
            <a:endParaRPr lang="en-US" sz="2200" dirty="0"/>
          </a:p>
        </p:txBody>
      </p:sp>
      <p:sp>
        <p:nvSpPr>
          <p:cNvPr id="5" name="Text 2"/>
          <p:cNvSpPr/>
          <p:nvPr/>
        </p:nvSpPr>
        <p:spPr>
          <a:xfrm>
            <a:off x="9638943" y="2741176"/>
            <a:ext cx="4205168" cy="1451610"/>
          </a:xfrm>
          <a:prstGeom prst="rect">
            <a:avLst/>
          </a:prstGeom>
          <a:noFill/>
          <a:ln/>
        </p:spPr>
        <p:txBody>
          <a:bodyPr wrap="square" lIns="0" tIns="0" rIns="0" bIns="0" rtlCol="0" anchor="t"/>
          <a:lstStyle/>
          <a:p>
            <a:pPr marL="0" indent="0" algn="l">
              <a:lnSpc>
                <a:spcPts val="2850"/>
              </a:lnSpc>
              <a:buNone/>
            </a:pPr>
            <a:r>
              <a:rPr lang="en-US" sz="1750" dirty="0">
                <a:solidFill>
                  <a:srgbClr val="5B6E8C"/>
                </a:solidFill>
                <a:latin typeface="Manrope" pitchFamily="34" charset="0"/>
                <a:ea typeface="Manrope" pitchFamily="34" charset="-122"/>
                <a:cs typeface="Manrope" pitchFamily="34" charset="-120"/>
              </a:rPr>
              <a:t>A regular car emits </a:t>
            </a:r>
            <a:r>
              <a:rPr lang="en-US" sz="1750" b="1" dirty="0">
                <a:solidFill>
                  <a:srgbClr val="5B6E8C"/>
                </a:solidFill>
                <a:latin typeface="Manrope" pitchFamily="34" charset="0"/>
                <a:ea typeface="Manrope" pitchFamily="34" charset="-122"/>
                <a:cs typeface="Manrope" pitchFamily="34" charset="-120"/>
              </a:rPr>
              <a:t>4–5 tons of CO2 per year</a:t>
            </a:r>
            <a:r>
              <a:rPr lang="en-US" sz="1750" dirty="0">
                <a:solidFill>
                  <a:srgbClr val="5B6E8C"/>
                </a:solidFill>
                <a:latin typeface="Manrope" pitchFamily="34" charset="0"/>
                <a:ea typeface="Manrope" pitchFamily="34" charset="-122"/>
                <a:cs typeface="Manrope" pitchFamily="34" charset="-120"/>
              </a:rPr>
              <a:t>. Cycling? Zero. Walking 1 km instead of driving saves about </a:t>
            </a:r>
            <a:r>
              <a:rPr lang="en-US" sz="1750" b="1" dirty="0">
                <a:solidFill>
                  <a:srgbClr val="5B6E8C"/>
                </a:solidFill>
                <a:latin typeface="Manrope" pitchFamily="34" charset="0"/>
                <a:ea typeface="Manrope" pitchFamily="34" charset="-122"/>
                <a:cs typeface="Manrope" pitchFamily="34" charset="-120"/>
              </a:rPr>
              <a:t>0.2 kg of CO2</a:t>
            </a:r>
            <a:r>
              <a:rPr lang="en-US" sz="1750" dirty="0">
                <a:solidFill>
                  <a:srgbClr val="5B6E8C"/>
                </a:solidFill>
                <a:latin typeface="Manrope" pitchFamily="34" charset="0"/>
                <a:ea typeface="Manrope" pitchFamily="34" charset="-122"/>
                <a:cs typeface="Manrope" pitchFamily="34" charset="-120"/>
              </a:rPr>
              <a:t>.</a:t>
            </a:r>
            <a:endParaRPr lang="en-US" sz="1750" dirty="0"/>
          </a:p>
        </p:txBody>
      </p:sp>
      <p:sp>
        <p:nvSpPr>
          <p:cNvPr id="6" name="Text 3"/>
          <p:cNvSpPr/>
          <p:nvPr/>
        </p:nvSpPr>
        <p:spPr>
          <a:xfrm>
            <a:off x="9638943" y="4396859"/>
            <a:ext cx="4205168" cy="1451610"/>
          </a:xfrm>
          <a:prstGeom prst="rect">
            <a:avLst/>
          </a:prstGeom>
          <a:noFill/>
          <a:ln/>
        </p:spPr>
        <p:txBody>
          <a:bodyPr wrap="square" lIns="0" tIns="0" rIns="0" bIns="0" rtlCol="0" anchor="t"/>
          <a:lstStyle/>
          <a:p>
            <a:pPr marL="0" indent="0" algn="l">
              <a:lnSpc>
                <a:spcPts val="2850"/>
              </a:lnSpc>
              <a:buNone/>
            </a:pPr>
            <a:r>
              <a:rPr lang="en-US" sz="1750" dirty="0">
                <a:solidFill>
                  <a:srgbClr val="5B6E8C"/>
                </a:solidFill>
                <a:latin typeface="Manrope" pitchFamily="34" charset="0"/>
                <a:ea typeface="Manrope" pitchFamily="34" charset="-122"/>
                <a:cs typeface="Manrope" pitchFamily="34" charset="-120"/>
              </a:rPr>
              <a:t>Electric cars produce </a:t>
            </a:r>
            <a:r>
              <a:rPr lang="en-US" sz="1750" b="1" dirty="0">
                <a:solidFill>
                  <a:srgbClr val="5B6E8C"/>
                </a:solidFill>
                <a:latin typeface="Manrope" pitchFamily="34" charset="0"/>
                <a:ea typeface="Manrope" pitchFamily="34" charset="-122"/>
                <a:cs typeface="Manrope" pitchFamily="34" charset="-120"/>
              </a:rPr>
              <a:t>zero tailpipe emissions</a:t>
            </a:r>
            <a:r>
              <a:rPr lang="en-US" sz="1750" dirty="0">
                <a:solidFill>
                  <a:srgbClr val="5B6E8C"/>
                </a:solidFill>
                <a:latin typeface="Manrope" pitchFamily="34" charset="0"/>
                <a:ea typeface="Manrope" pitchFamily="34" charset="-122"/>
                <a:cs typeface="Manrope" pitchFamily="34" charset="-120"/>
              </a:rPr>
              <a:t>, though the full picture depends on how the electricity is generated.</a:t>
            </a:r>
            <a:endParaRPr lang="en-US" sz="1750" dirty="0"/>
          </a:p>
        </p:txBody>
      </p:sp>
      <p:sp>
        <p:nvSpPr>
          <p:cNvPr id="7" name="Text 4"/>
          <p:cNvSpPr/>
          <p:nvPr/>
        </p:nvSpPr>
        <p:spPr>
          <a:xfrm>
            <a:off x="9638943" y="6052542"/>
            <a:ext cx="4205168" cy="1088708"/>
          </a:xfrm>
          <a:prstGeom prst="rect">
            <a:avLst/>
          </a:prstGeom>
          <a:noFill/>
          <a:ln/>
        </p:spPr>
        <p:txBody>
          <a:bodyPr wrap="square" lIns="0" tIns="0" rIns="0" bIns="0" rtlCol="0" anchor="t"/>
          <a:lstStyle/>
          <a:p>
            <a:pPr marL="0" indent="0" algn="l">
              <a:lnSpc>
                <a:spcPts val="2850"/>
              </a:lnSpc>
              <a:buNone/>
            </a:pPr>
            <a:r>
              <a:rPr lang="en-US" sz="1750" dirty="0">
                <a:solidFill>
                  <a:srgbClr val="5B6E8C"/>
                </a:solidFill>
                <a:latin typeface="Manrope" pitchFamily="34" charset="0"/>
                <a:ea typeface="Manrope" pitchFamily="34" charset="-122"/>
                <a:cs typeface="Manrope" pitchFamily="34" charset="-120"/>
              </a:rPr>
              <a:t>If everyone carpooled just </a:t>
            </a:r>
            <a:r>
              <a:rPr lang="en-US" sz="1750" b="1" dirty="0">
                <a:solidFill>
                  <a:srgbClr val="5B6E8C"/>
                </a:solidFill>
                <a:latin typeface="Manrope" pitchFamily="34" charset="0"/>
                <a:ea typeface="Manrope" pitchFamily="34" charset="-122"/>
                <a:cs typeface="Manrope" pitchFamily="34" charset="-120"/>
              </a:rPr>
              <a:t>twice a week</a:t>
            </a:r>
            <a:r>
              <a:rPr lang="en-US" sz="1750" dirty="0">
                <a:solidFill>
                  <a:srgbClr val="5B6E8C"/>
                </a:solidFill>
                <a:latin typeface="Manrope" pitchFamily="34" charset="0"/>
                <a:ea typeface="Manrope" pitchFamily="34" charset="-122"/>
                <a:cs typeface="Manrope" pitchFamily="34" charset="-120"/>
              </a:rPr>
              <a:t>, city traffic and emissions would drop significantly.</a:t>
            </a:r>
            <a:endParaRPr lang="en-US" sz="17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2603540"/>
            <a:ext cx="7556421" cy="1956435"/>
          </a:xfrm>
          <a:prstGeom prst="rect">
            <a:avLst/>
          </a:prstGeom>
          <a:noFill/>
          <a:ln/>
        </p:spPr>
        <p:txBody>
          <a:bodyPr wrap="square" lIns="0" tIns="0" rIns="0" bIns="0" rtlCol="0" anchor="t"/>
          <a:lstStyle/>
          <a:p>
            <a:pPr marL="0" indent="0" algn="l">
              <a:lnSpc>
                <a:spcPts val="7700"/>
              </a:lnSpc>
              <a:buNone/>
            </a:pPr>
            <a:r>
              <a:rPr lang="en-US" sz="6150" dirty="0">
                <a:solidFill>
                  <a:srgbClr val="5B6E8C"/>
                </a:solidFill>
                <a:latin typeface="Alexandria Medium" pitchFamily="34" charset="0"/>
                <a:ea typeface="Alexandria Medium" pitchFamily="34" charset="-122"/>
                <a:cs typeface="Alexandria Medium" pitchFamily="34" charset="-120"/>
              </a:rPr>
              <a:t>More Than Just the Environment</a:t>
            </a:r>
            <a:endParaRPr lang="en-US" sz="6150" dirty="0"/>
          </a:p>
        </p:txBody>
      </p:sp>
      <p:sp>
        <p:nvSpPr>
          <p:cNvPr id="4" name="Text 1"/>
          <p:cNvSpPr/>
          <p:nvPr/>
        </p:nvSpPr>
        <p:spPr>
          <a:xfrm>
            <a:off x="793790" y="4900136"/>
            <a:ext cx="7556421" cy="725805"/>
          </a:xfrm>
          <a:prstGeom prst="rect">
            <a:avLst/>
          </a:prstGeom>
          <a:noFill/>
          <a:ln/>
        </p:spPr>
        <p:txBody>
          <a:bodyPr wrap="square" lIns="0" tIns="0" rIns="0" bIns="0" rtlCol="0" anchor="t"/>
          <a:lstStyle/>
          <a:p>
            <a:pPr marL="0" indent="0" algn="l">
              <a:lnSpc>
                <a:spcPts val="2850"/>
              </a:lnSpc>
              <a:buNone/>
            </a:pPr>
            <a:r>
              <a:rPr lang="en-US" sz="1750" dirty="0">
                <a:solidFill>
                  <a:srgbClr val="5B6E8C"/>
                </a:solidFill>
                <a:latin typeface="Manrope" pitchFamily="34" charset="0"/>
                <a:ea typeface="Manrope" pitchFamily="34" charset="-122"/>
                <a:cs typeface="Manrope" pitchFamily="34" charset="-120"/>
              </a:rPr>
              <a:t>Sustainable transportation delivers benefits that touch every part of your life.</a:t>
            </a:r>
            <a:endParaRPr lang="en-US" sz="175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793790" y="674132"/>
            <a:ext cx="7678460" cy="566976"/>
          </a:xfrm>
          <a:prstGeom prst="rect">
            <a:avLst/>
          </a:prstGeom>
          <a:noFill/>
          <a:ln/>
        </p:spPr>
        <p:txBody>
          <a:bodyPr wrap="none" lIns="0" tIns="0" rIns="0" bIns="0" rtlCol="0" anchor="t"/>
          <a:lstStyle/>
          <a:p>
            <a:pPr marL="0" indent="0" algn="l">
              <a:lnSpc>
                <a:spcPts val="4450"/>
              </a:lnSpc>
              <a:buNone/>
            </a:pPr>
            <a:r>
              <a:rPr lang="en-US" sz="3550" dirty="0">
                <a:solidFill>
                  <a:srgbClr val="5B6E8C"/>
                </a:solidFill>
                <a:latin typeface="Alexandria Medium" pitchFamily="34" charset="0"/>
                <a:ea typeface="Alexandria Medium" pitchFamily="34" charset="-122"/>
                <a:cs typeface="Alexandria Medium" pitchFamily="34" charset="-120"/>
              </a:rPr>
              <a:t>Benefits Beyond the Environment</a:t>
            </a:r>
            <a:endParaRPr lang="en-US" sz="3550" dirty="0"/>
          </a:p>
        </p:txBody>
      </p:sp>
      <p:sp>
        <p:nvSpPr>
          <p:cNvPr id="3" name="Shape 1"/>
          <p:cNvSpPr/>
          <p:nvPr/>
        </p:nvSpPr>
        <p:spPr>
          <a:xfrm>
            <a:off x="793790" y="1531382"/>
            <a:ext cx="13042821" cy="1088708"/>
          </a:xfrm>
          <a:prstGeom prst="roundRect">
            <a:avLst>
              <a:gd name="adj" fmla="val 25001"/>
            </a:avLst>
          </a:prstGeom>
          <a:solidFill>
            <a:srgbClr val="FFFFFF"/>
          </a:solidFill>
          <a:ln w="22860">
            <a:solidFill>
              <a:srgbClr val="B3D5E4"/>
            </a:solidFill>
            <a:prstDash val="solid"/>
          </a:ln>
        </p:spPr>
      </p:sp>
      <p:sp>
        <p:nvSpPr>
          <p:cNvPr id="4" name="Shape 2"/>
          <p:cNvSpPr/>
          <p:nvPr/>
        </p:nvSpPr>
        <p:spPr>
          <a:xfrm>
            <a:off x="816650" y="1554242"/>
            <a:ext cx="725805" cy="1042988"/>
          </a:xfrm>
          <a:prstGeom prst="roundRect">
            <a:avLst>
              <a:gd name="adj" fmla="val 33723"/>
            </a:avLst>
          </a:prstGeom>
          <a:solidFill>
            <a:srgbClr val="E6F7FF"/>
          </a:solidFill>
          <a:ln/>
        </p:spPr>
      </p:sp>
      <p:pic>
        <p:nvPicPr>
          <p:cNvPr id="5"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39654" y="1939528"/>
            <a:ext cx="272177" cy="272177"/>
          </a:xfrm>
          <a:prstGeom prst="rect">
            <a:avLst/>
          </a:prstGeom>
        </p:spPr>
      </p:pic>
      <p:sp>
        <p:nvSpPr>
          <p:cNvPr id="6" name="Text 3"/>
          <p:cNvSpPr/>
          <p:nvPr/>
        </p:nvSpPr>
        <p:spPr>
          <a:xfrm>
            <a:off x="1687592" y="1735693"/>
            <a:ext cx="2268260" cy="283488"/>
          </a:xfrm>
          <a:prstGeom prst="rect">
            <a:avLst/>
          </a:prstGeom>
          <a:noFill/>
          <a:ln/>
        </p:spPr>
        <p:txBody>
          <a:bodyPr wrap="none" lIns="0" tIns="0" rIns="0" bIns="0" rtlCol="0" anchor="t"/>
          <a:lstStyle/>
          <a:p>
            <a:pPr marL="0" indent="0" algn="l">
              <a:lnSpc>
                <a:spcPts val="2200"/>
              </a:lnSpc>
              <a:buNone/>
            </a:pPr>
            <a:r>
              <a:rPr lang="en-US" sz="1750" dirty="0">
                <a:solidFill>
                  <a:srgbClr val="5B6E8C"/>
                </a:solidFill>
                <a:latin typeface="Alexandria Medium" pitchFamily="34" charset="0"/>
                <a:ea typeface="Alexandria Medium" pitchFamily="34" charset="-122"/>
                <a:cs typeface="Alexandria Medium" pitchFamily="34" charset="-120"/>
              </a:rPr>
              <a:t>Health</a:t>
            </a:r>
            <a:endParaRPr lang="en-US" sz="1750" dirty="0"/>
          </a:p>
        </p:txBody>
      </p:sp>
      <p:sp>
        <p:nvSpPr>
          <p:cNvPr id="7" name="Text 4"/>
          <p:cNvSpPr/>
          <p:nvPr/>
        </p:nvSpPr>
        <p:spPr>
          <a:xfrm>
            <a:off x="1687592" y="2106216"/>
            <a:ext cx="11944707" cy="261223"/>
          </a:xfrm>
          <a:prstGeom prst="rect">
            <a:avLst/>
          </a:prstGeom>
          <a:noFill/>
          <a:ln/>
        </p:spPr>
        <p:txBody>
          <a:bodyPr wrap="none" lIns="0" tIns="0" rIns="0" bIns="0" rtlCol="0" anchor="t"/>
          <a:lstStyle/>
          <a:p>
            <a:pPr marL="0" indent="0" algn="l">
              <a:lnSpc>
                <a:spcPts val="2050"/>
              </a:lnSpc>
              <a:buNone/>
            </a:pPr>
            <a:r>
              <a:rPr lang="en-US" sz="1400" dirty="0">
                <a:solidFill>
                  <a:srgbClr val="5B6E8C"/>
                </a:solidFill>
                <a:latin typeface="Manrope" pitchFamily="34" charset="0"/>
                <a:ea typeface="Manrope" pitchFamily="34" charset="-122"/>
                <a:cs typeface="Manrope" pitchFamily="34" charset="-120"/>
              </a:rPr>
              <a:t>Walking and cycling improve both physical and mental well-being.</a:t>
            </a:r>
            <a:endParaRPr lang="en-US" sz="1400" dirty="0"/>
          </a:p>
        </p:txBody>
      </p:sp>
      <p:sp>
        <p:nvSpPr>
          <p:cNvPr id="8" name="Shape 5"/>
          <p:cNvSpPr/>
          <p:nvPr/>
        </p:nvSpPr>
        <p:spPr>
          <a:xfrm>
            <a:off x="793790" y="2765227"/>
            <a:ext cx="13042821" cy="1088708"/>
          </a:xfrm>
          <a:prstGeom prst="roundRect">
            <a:avLst>
              <a:gd name="adj" fmla="val 25001"/>
            </a:avLst>
          </a:prstGeom>
          <a:solidFill>
            <a:srgbClr val="FFFFFF"/>
          </a:solidFill>
          <a:ln w="22860">
            <a:solidFill>
              <a:srgbClr val="B3D5E4"/>
            </a:solidFill>
            <a:prstDash val="solid"/>
          </a:ln>
        </p:spPr>
      </p:sp>
      <p:sp>
        <p:nvSpPr>
          <p:cNvPr id="9" name="Shape 6"/>
          <p:cNvSpPr/>
          <p:nvPr/>
        </p:nvSpPr>
        <p:spPr>
          <a:xfrm>
            <a:off x="816650" y="2788087"/>
            <a:ext cx="725805" cy="1042988"/>
          </a:xfrm>
          <a:prstGeom prst="roundRect">
            <a:avLst>
              <a:gd name="adj" fmla="val 33723"/>
            </a:avLst>
          </a:prstGeom>
          <a:solidFill>
            <a:srgbClr val="E6F7FF"/>
          </a:solidFill>
          <a:ln/>
        </p:spPr>
      </p:sp>
      <p:pic>
        <p:nvPicPr>
          <p:cNvPr id="10" name="Image 1" descr="preencoded.png"/>
          <p:cNvPicPr>
            <a:picLocks noChangeAspect="1"/>
          </p:cNvPicPr>
          <p:nvPr/>
        </p:nvPicPr>
        <p:blipFill>
          <a:blip r:embed="rId3">
            <a:extLst>
              <a:ext uri="{96DAC541-7B7A-43D3-8B79-37D633B846F1}">
                <asvg:svgBlip xmlns:asvg="http://schemas.microsoft.com/office/drawing/2016/SVG/main" r:embed="rId5"/>
              </a:ext>
            </a:extLst>
          </a:blip>
          <a:stretch>
            <a:fillRect/>
          </a:stretch>
        </p:blipFill>
        <p:spPr>
          <a:xfrm>
            <a:off x="1039654" y="3173373"/>
            <a:ext cx="272177" cy="272177"/>
          </a:xfrm>
          <a:prstGeom prst="rect">
            <a:avLst/>
          </a:prstGeom>
        </p:spPr>
      </p:pic>
      <p:sp>
        <p:nvSpPr>
          <p:cNvPr id="11" name="Text 7"/>
          <p:cNvSpPr/>
          <p:nvPr/>
        </p:nvSpPr>
        <p:spPr>
          <a:xfrm>
            <a:off x="1687592" y="2969538"/>
            <a:ext cx="2268260" cy="283488"/>
          </a:xfrm>
          <a:prstGeom prst="rect">
            <a:avLst/>
          </a:prstGeom>
          <a:noFill/>
          <a:ln/>
        </p:spPr>
        <p:txBody>
          <a:bodyPr wrap="none" lIns="0" tIns="0" rIns="0" bIns="0" rtlCol="0" anchor="t"/>
          <a:lstStyle/>
          <a:p>
            <a:pPr marL="0" indent="0" algn="l">
              <a:lnSpc>
                <a:spcPts val="2200"/>
              </a:lnSpc>
              <a:buNone/>
            </a:pPr>
            <a:r>
              <a:rPr lang="en-US" sz="1750" dirty="0">
                <a:solidFill>
                  <a:srgbClr val="5B6E8C"/>
                </a:solidFill>
                <a:latin typeface="Alexandria Medium" pitchFamily="34" charset="0"/>
                <a:ea typeface="Alexandria Medium" pitchFamily="34" charset="-122"/>
                <a:cs typeface="Alexandria Medium" pitchFamily="34" charset="-120"/>
              </a:rPr>
              <a:t>Money</a:t>
            </a:r>
            <a:endParaRPr lang="en-US" sz="1750" dirty="0"/>
          </a:p>
        </p:txBody>
      </p:sp>
      <p:sp>
        <p:nvSpPr>
          <p:cNvPr id="12" name="Text 8"/>
          <p:cNvSpPr/>
          <p:nvPr/>
        </p:nvSpPr>
        <p:spPr>
          <a:xfrm>
            <a:off x="1687592" y="3340060"/>
            <a:ext cx="11944707" cy="261223"/>
          </a:xfrm>
          <a:prstGeom prst="rect">
            <a:avLst/>
          </a:prstGeom>
          <a:noFill/>
          <a:ln/>
        </p:spPr>
        <p:txBody>
          <a:bodyPr wrap="none" lIns="0" tIns="0" rIns="0" bIns="0" rtlCol="0" anchor="t"/>
          <a:lstStyle/>
          <a:p>
            <a:pPr marL="0" indent="0" algn="l">
              <a:lnSpc>
                <a:spcPts val="2050"/>
              </a:lnSpc>
              <a:buNone/>
            </a:pPr>
            <a:r>
              <a:rPr lang="en-US" sz="1400" dirty="0">
                <a:solidFill>
                  <a:srgbClr val="5B6E8C"/>
                </a:solidFill>
                <a:latin typeface="Manrope" pitchFamily="34" charset="0"/>
                <a:ea typeface="Manrope" pitchFamily="34" charset="-122"/>
                <a:cs typeface="Manrope" pitchFamily="34" charset="-120"/>
              </a:rPr>
              <a:t>Public transit and cycling cost far less than owning and maintaining a car.</a:t>
            </a:r>
            <a:endParaRPr lang="en-US" sz="1400" dirty="0"/>
          </a:p>
        </p:txBody>
      </p:sp>
      <p:sp>
        <p:nvSpPr>
          <p:cNvPr id="13" name="Shape 9"/>
          <p:cNvSpPr/>
          <p:nvPr/>
        </p:nvSpPr>
        <p:spPr>
          <a:xfrm>
            <a:off x="793790" y="3999071"/>
            <a:ext cx="13042821" cy="1088708"/>
          </a:xfrm>
          <a:prstGeom prst="roundRect">
            <a:avLst>
              <a:gd name="adj" fmla="val 25001"/>
            </a:avLst>
          </a:prstGeom>
          <a:solidFill>
            <a:srgbClr val="FFFFFF"/>
          </a:solidFill>
          <a:ln w="22860">
            <a:solidFill>
              <a:srgbClr val="B3D5E4"/>
            </a:solidFill>
            <a:prstDash val="solid"/>
          </a:ln>
        </p:spPr>
      </p:sp>
      <p:sp>
        <p:nvSpPr>
          <p:cNvPr id="14" name="Shape 10"/>
          <p:cNvSpPr/>
          <p:nvPr/>
        </p:nvSpPr>
        <p:spPr>
          <a:xfrm>
            <a:off x="816650" y="4021931"/>
            <a:ext cx="725805" cy="1042988"/>
          </a:xfrm>
          <a:prstGeom prst="roundRect">
            <a:avLst>
              <a:gd name="adj" fmla="val 33723"/>
            </a:avLst>
          </a:prstGeom>
          <a:solidFill>
            <a:srgbClr val="E6F7FF"/>
          </a:solidFill>
          <a:ln/>
        </p:spPr>
      </p:sp>
      <p:pic>
        <p:nvPicPr>
          <p:cNvPr id="15" name="Image 2" descr="preencoded.png"/>
          <p:cNvPicPr>
            <a:picLocks noChangeAspect="1"/>
          </p:cNvPicPr>
          <p:nvPr/>
        </p:nvPicPr>
        <p:blipFill>
          <a:blip r:embed="rId3">
            <a:extLst>
              <a:ext uri="{96DAC541-7B7A-43D3-8B79-37D633B846F1}">
                <asvg:svgBlip xmlns:asvg="http://schemas.microsoft.com/office/drawing/2016/SVG/main" r:embed="rId6"/>
              </a:ext>
            </a:extLst>
          </a:blip>
          <a:stretch>
            <a:fillRect/>
          </a:stretch>
        </p:blipFill>
        <p:spPr>
          <a:xfrm>
            <a:off x="1039654" y="4407218"/>
            <a:ext cx="272177" cy="272177"/>
          </a:xfrm>
          <a:prstGeom prst="rect">
            <a:avLst/>
          </a:prstGeom>
        </p:spPr>
      </p:pic>
      <p:sp>
        <p:nvSpPr>
          <p:cNvPr id="16" name="Text 11"/>
          <p:cNvSpPr/>
          <p:nvPr/>
        </p:nvSpPr>
        <p:spPr>
          <a:xfrm>
            <a:off x="1687592" y="4203383"/>
            <a:ext cx="2268260" cy="283488"/>
          </a:xfrm>
          <a:prstGeom prst="rect">
            <a:avLst/>
          </a:prstGeom>
          <a:noFill/>
          <a:ln/>
        </p:spPr>
        <p:txBody>
          <a:bodyPr wrap="none" lIns="0" tIns="0" rIns="0" bIns="0" rtlCol="0" anchor="t"/>
          <a:lstStyle/>
          <a:p>
            <a:pPr marL="0" indent="0" algn="l">
              <a:lnSpc>
                <a:spcPts val="2200"/>
              </a:lnSpc>
              <a:buNone/>
            </a:pPr>
            <a:r>
              <a:rPr lang="en-US" sz="1750" dirty="0">
                <a:solidFill>
                  <a:srgbClr val="5B6E8C"/>
                </a:solidFill>
                <a:latin typeface="Alexandria Medium" pitchFamily="34" charset="0"/>
                <a:ea typeface="Alexandria Medium" pitchFamily="34" charset="-122"/>
                <a:cs typeface="Alexandria Medium" pitchFamily="34" charset="-120"/>
              </a:rPr>
              <a:t>Community</a:t>
            </a:r>
            <a:endParaRPr lang="en-US" sz="1750" dirty="0"/>
          </a:p>
        </p:txBody>
      </p:sp>
      <p:sp>
        <p:nvSpPr>
          <p:cNvPr id="17" name="Text 12"/>
          <p:cNvSpPr/>
          <p:nvPr/>
        </p:nvSpPr>
        <p:spPr>
          <a:xfrm>
            <a:off x="1687592" y="4573905"/>
            <a:ext cx="11944707" cy="261223"/>
          </a:xfrm>
          <a:prstGeom prst="rect">
            <a:avLst/>
          </a:prstGeom>
          <a:noFill/>
          <a:ln/>
        </p:spPr>
        <p:txBody>
          <a:bodyPr wrap="none" lIns="0" tIns="0" rIns="0" bIns="0" rtlCol="0" anchor="t"/>
          <a:lstStyle/>
          <a:p>
            <a:pPr marL="0" indent="0" algn="l">
              <a:lnSpc>
                <a:spcPts val="2050"/>
              </a:lnSpc>
              <a:buNone/>
            </a:pPr>
            <a:r>
              <a:rPr lang="en-US" sz="1400" dirty="0">
                <a:solidFill>
                  <a:srgbClr val="5B6E8C"/>
                </a:solidFill>
                <a:latin typeface="Manrope" pitchFamily="34" charset="0"/>
                <a:ea typeface="Manrope" pitchFamily="34" charset="-122"/>
                <a:cs typeface="Manrope" pitchFamily="34" charset="-120"/>
              </a:rPr>
              <a:t>Less traffic means safer streets, less noise, and more space for people.</a:t>
            </a:r>
            <a:endParaRPr lang="en-US" sz="1400" dirty="0"/>
          </a:p>
        </p:txBody>
      </p:sp>
      <p:sp>
        <p:nvSpPr>
          <p:cNvPr id="18" name="Shape 13"/>
          <p:cNvSpPr/>
          <p:nvPr/>
        </p:nvSpPr>
        <p:spPr>
          <a:xfrm>
            <a:off x="793790" y="5232916"/>
            <a:ext cx="13042821" cy="1088708"/>
          </a:xfrm>
          <a:prstGeom prst="roundRect">
            <a:avLst>
              <a:gd name="adj" fmla="val 25001"/>
            </a:avLst>
          </a:prstGeom>
          <a:solidFill>
            <a:srgbClr val="FFFFFF"/>
          </a:solidFill>
          <a:ln w="22860">
            <a:solidFill>
              <a:srgbClr val="B3D5E4"/>
            </a:solidFill>
            <a:prstDash val="solid"/>
          </a:ln>
        </p:spPr>
      </p:sp>
      <p:sp>
        <p:nvSpPr>
          <p:cNvPr id="19" name="Shape 14"/>
          <p:cNvSpPr/>
          <p:nvPr/>
        </p:nvSpPr>
        <p:spPr>
          <a:xfrm>
            <a:off x="816650" y="5255776"/>
            <a:ext cx="725805" cy="1042988"/>
          </a:xfrm>
          <a:prstGeom prst="roundRect">
            <a:avLst>
              <a:gd name="adj" fmla="val 33723"/>
            </a:avLst>
          </a:prstGeom>
          <a:solidFill>
            <a:srgbClr val="E6F7FF"/>
          </a:solidFill>
          <a:ln/>
        </p:spPr>
      </p:sp>
      <p:pic>
        <p:nvPicPr>
          <p:cNvPr id="20" name="Image 3" descr="preencoded.png"/>
          <p:cNvPicPr>
            <a:picLocks noChangeAspect="1"/>
          </p:cNvPicPr>
          <p:nvPr/>
        </p:nvPicPr>
        <p:blipFill>
          <a:blip r:embed="rId3">
            <a:extLst>
              <a:ext uri="{96DAC541-7B7A-43D3-8B79-37D633B846F1}">
                <asvg:svgBlip xmlns:asvg="http://schemas.microsoft.com/office/drawing/2016/SVG/main" r:embed="rId7"/>
              </a:ext>
            </a:extLst>
          </a:blip>
          <a:stretch>
            <a:fillRect/>
          </a:stretch>
        </p:blipFill>
        <p:spPr>
          <a:xfrm>
            <a:off x="1039654" y="5641062"/>
            <a:ext cx="272177" cy="272177"/>
          </a:xfrm>
          <a:prstGeom prst="rect">
            <a:avLst/>
          </a:prstGeom>
        </p:spPr>
      </p:pic>
      <p:sp>
        <p:nvSpPr>
          <p:cNvPr id="21" name="Text 15"/>
          <p:cNvSpPr/>
          <p:nvPr/>
        </p:nvSpPr>
        <p:spPr>
          <a:xfrm>
            <a:off x="1687592" y="5437227"/>
            <a:ext cx="2268260" cy="283488"/>
          </a:xfrm>
          <a:prstGeom prst="rect">
            <a:avLst/>
          </a:prstGeom>
          <a:noFill/>
          <a:ln/>
        </p:spPr>
        <p:txBody>
          <a:bodyPr wrap="none" lIns="0" tIns="0" rIns="0" bIns="0" rtlCol="0" anchor="t"/>
          <a:lstStyle/>
          <a:p>
            <a:pPr marL="0" indent="0" algn="l">
              <a:lnSpc>
                <a:spcPts val="2200"/>
              </a:lnSpc>
              <a:buNone/>
            </a:pPr>
            <a:r>
              <a:rPr lang="en-US" sz="1750" dirty="0">
                <a:solidFill>
                  <a:srgbClr val="5B6E8C"/>
                </a:solidFill>
                <a:latin typeface="Alexandria Medium" pitchFamily="34" charset="0"/>
                <a:ea typeface="Alexandria Medium" pitchFamily="34" charset="-122"/>
                <a:cs typeface="Alexandria Medium" pitchFamily="34" charset="-120"/>
              </a:rPr>
              <a:t>Time</a:t>
            </a:r>
            <a:endParaRPr lang="en-US" sz="1750" dirty="0"/>
          </a:p>
        </p:txBody>
      </p:sp>
      <p:sp>
        <p:nvSpPr>
          <p:cNvPr id="22" name="Text 16"/>
          <p:cNvSpPr/>
          <p:nvPr/>
        </p:nvSpPr>
        <p:spPr>
          <a:xfrm>
            <a:off x="1687592" y="5807750"/>
            <a:ext cx="11944707" cy="261223"/>
          </a:xfrm>
          <a:prstGeom prst="rect">
            <a:avLst/>
          </a:prstGeom>
          <a:noFill/>
          <a:ln/>
        </p:spPr>
        <p:txBody>
          <a:bodyPr wrap="none" lIns="0" tIns="0" rIns="0" bIns="0" rtlCol="0" anchor="t"/>
          <a:lstStyle/>
          <a:p>
            <a:pPr marL="0" indent="0" algn="l">
              <a:lnSpc>
                <a:spcPts val="2050"/>
              </a:lnSpc>
              <a:buNone/>
            </a:pPr>
            <a:r>
              <a:rPr lang="en-US" sz="1400" dirty="0">
                <a:solidFill>
                  <a:srgbClr val="5B6E8C"/>
                </a:solidFill>
                <a:latin typeface="Manrope" pitchFamily="34" charset="0"/>
                <a:ea typeface="Manrope" pitchFamily="34" charset="-122"/>
                <a:cs typeface="Manrope" pitchFamily="34" charset="-120"/>
              </a:rPr>
              <a:t>In busy cities, bikes and metro can actually be </a:t>
            </a:r>
            <a:r>
              <a:rPr lang="en-US" sz="1400" b="1" dirty="0">
                <a:solidFill>
                  <a:srgbClr val="5B6E8C"/>
                </a:solidFill>
                <a:latin typeface="Manrope" pitchFamily="34" charset="0"/>
                <a:ea typeface="Manrope" pitchFamily="34" charset="-122"/>
                <a:cs typeface="Manrope" pitchFamily="34" charset="-120"/>
              </a:rPr>
              <a:t>faster</a:t>
            </a:r>
            <a:r>
              <a:rPr lang="en-US" sz="1400" dirty="0">
                <a:solidFill>
                  <a:srgbClr val="5B6E8C"/>
                </a:solidFill>
                <a:latin typeface="Manrope" pitchFamily="34" charset="0"/>
                <a:ea typeface="Manrope" pitchFamily="34" charset="-122"/>
                <a:cs typeface="Manrope" pitchFamily="34" charset="-120"/>
              </a:rPr>
              <a:t> than cars.</a:t>
            </a:r>
            <a:endParaRPr lang="en-US" sz="1400" dirty="0"/>
          </a:p>
        </p:txBody>
      </p:sp>
      <p:sp>
        <p:nvSpPr>
          <p:cNvPr id="23" name="Shape 17"/>
          <p:cNvSpPr/>
          <p:nvPr/>
        </p:nvSpPr>
        <p:spPr>
          <a:xfrm>
            <a:off x="793790" y="6466761"/>
            <a:ext cx="13042821" cy="1088708"/>
          </a:xfrm>
          <a:prstGeom prst="roundRect">
            <a:avLst>
              <a:gd name="adj" fmla="val 25001"/>
            </a:avLst>
          </a:prstGeom>
          <a:solidFill>
            <a:srgbClr val="FFFFFF"/>
          </a:solidFill>
          <a:ln w="22860">
            <a:solidFill>
              <a:srgbClr val="B3D5E4"/>
            </a:solidFill>
            <a:prstDash val="solid"/>
          </a:ln>
        </p:spPr>
      </p:sp>
      <p:sp>
        <p:nvSpPr>
          <p:cNvPr id="24" name="Shape 18"/>
          <p:cNvSpPr/>
          <p:nvPr/>
        </p:nvSpPr>
        <p:spPr>
          <a:xfrm>
            <a:off x="816650" y="6489621"/>
            <a:ext cx="725805" cy="1042988"/>
          </a:xfrm>
          <a:prstGeom prst="roundRect">
            <a:avLst>
              <a:gd name="adj" fmla="val 33723"/>
            </a:avLst>
          </a:prstGeom>
          <a:solidFill>
            <a:srgbClr val="E6F7FF"/>
          </a:solidFill>
          <a:ln/>
        </p:spPr>
      </p:sp>
      <p:pic>
        <p:nvPicPr>
          <p:cNvPr id="25" name="Image 4" descr="preencoded.png"/>
          <p:cNvPicPr>
            <a:picLocks noChangeAspect="1"/>
          </p:cNvPicPr>
          <p:nvPr/>
        </p:nvPicPr>
        <p:blipFill>
          <a:blip r:embed="rId3">
            <a:extLst>
              <a:ext uri="{96DAC541-7B7A-43D3-8B79-37D633B846F1}">
                <asvg:svgBlip xmlns:asvg="http://schemas.microsoft.com/office/drawing/2016/SVG/main" r:embed="rId8"/>
              </a:ext>
            </a:extLst>
          </a:blip>
          <a:stretch>
            <a:fillRect/>
          </a:stretch>
        </p:blipFill>
        <p:spPr>
          <a:xfrm>
            <a:off x="1039654" y="6874907"/>
            <a:ext cx="272177" cy="272177"/>
          </a:xfrm>
          <a:prstGeom prst="rect">
            <a:avLst/>
          </a:prstGeom>
        </p:spPr>
      </p:pic>
      <p:sp>
        <p:nvSpPr>
          <p:cNvPr id="26" name="Text 19"/>
          <p:cNvSpPr/>
          <p:nvPr/>
        </p:nvSpPr>
        <p:spPr>
          <a:xfrm>
            <a:off x="1687592" y="6671072"/>
            <a:ext cx="2268260" cy="283488"/>
          </a:xfrm>
          <a:prstGeom prst="rect">
            <a:avLst/>
          </a:prstGeom>
          <a:noFill/>
          <a:ln/>
        </p:spPr>
        <p:txBody>
          <a:bodyPr wrap="none" lIns="0" tIns="0" rIns="0" bIns="0" rtlCol="0" anchor="t"/>
          <a:lstStyle/>
          <a:p>
            <a:pPr marL="0" indent="0" algn="l">
              <a:lnSpc>
                <a:spcPts val="2200"/>
              </a:lnSpc>
              <a:buNone/>
            </a:pPr>
            <a:r>
              <a:rPr lang="en-US" sz="1750" dirty="0">
                <a:solidFill>
                  <a:srgbClr val="5B6E8C"/>
                </a:solidFill>
                <a:latin typeface="Alexandria Medium" pitchFamily="34" charset="0"/>
                <a:ea typeface="Alexandria Medium" pitchFamily="34" charset="-122"/>
                <a:cs typeface="Alexandria Medium" pitchFamily="34" charset="-120"/>
              </a:rPr>
              <a:t>Equality</a:t>
            </a:r>
            <a:endParaRPr lang="en-US" sz="1750" dirty="0"/>
          </a:p>
        </p:txBody>
      </p:sp>
      <p:sp>
        <p:nvSpPr>
          <p:cNvPr id="27" name="Text 20"/>
          <p:cNvSpPr/>
          <p:nvPr/>
        </p:nvSpPr>
        <p:spPr>
          <a:xfrm>
            <a:off x="1687592" y="7041594"/>
            <a:ext cx="11944707" cy="261223"/>
          </a:xfrm>
          <a:prstGeom prst="rect">
            <a:avLst/>
          </a:prstGeom>
          <a:noFill/>
          <a:ln/>
        </p:spPr>
        <p:txBody>
          <a:bodyPr wrap="none" lIns="0" tIns="0" rIns="0" bIns="0" rtlCol="0" anchor="t"/>
          <a:lstStyle/>
          <a:p>
            <a:pPr marL="0" indent="0" algn="l">
              <a:lnSpc>
                <a:spcPts val="2050"/>
              </a:lnSpc>
              <a:buNone/>
            </a:pPr>
            <a:r>
              <a:rPr lang="en-US" sz="1400" dirty="0">
                <a:solidFill>
                  <a:srgbClr val="5B6E8C"/>
                </a:solidFill>
                <a:latin typeface="Manrope" pitchFamily="34" charset="0"/>
                <a:ea typeface="Manrope" pitchFamily="34" charset="-122"/>
                <a:cs typeface="Manrope" pitchFamily="34" charset="-120"/>
              </a:rPr>
              <a:t>Good public transit gives </a:t>
            </a:r>
            <a:r>
              <a:rPr lang="en-US" sz="1400" b="1" dirty="0">
                <a:solidFill>
                  <a:srgbClr val="5B6E8C"/>
                </a:solidFill>
                <a:latin typeface="Manrope" pitchFamily="34" charset="0"/>
                <a:ea typeface="Manrope" pitchFamily="34" charset="-122"/>
                <a:cs typeface="Manrope" pitchFamily="34" charset="-120"/>
              </a:rPr>
              <a:t>everyone</a:t>
            </a:r>
            <a:r>
              <a:rPr lang="en-US" sz="1400" dirty="0">
                <a:solidFill>
                  <a:srgbClr val="5B6E8C"/>
                </a:solidFill>
                <a:latin typeface="Manrope" pitchFamily="34" charset="0"/>
                <a:ea typeface="Manrope" pitchFamily="34" charset="-122"/>
                <a:cs typeface="Manrope" pitchFamily="34" charset="-120"/>
              </a:rPr>
              <a:t> access to jobs, schools, and services.</a:t>
            </a:r>
            <a:endParaRPr lang="en-US" sz="14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793790" y="1380292"/>
            <a:ext cx="8491061" cy="708779"/>
          </a:xfrm>
          <a:prstGeom prst="rect">
            <a:avLst/>
          </a:prstGeom>
          <a:noFill/>
          <a:ln/>
        </p:spPr>
        <p:txBody>
          <a:bodyPr wrap="none" lIns="0" tIns="0" rIns="0" bIns="0" rtlCol="0" anchor="t"/>
          <a:lstStyle/>
          <a:p>
            <a:pPr marL="0" indent="0" algn="l">
              <a:lnSpc>
                <a:spcPts val="5550"/>
              </a:lnSpc>
              <a:buNone/>
            </a:pPr>
            <a:r>
              <a:rPr lang="en-US" sz="4450" dirty="0">
                <a:solidFill>
                  <a:srgbClr val="5B6E8C"/>
                </a:solidFill>
                <a:latin typeface="Alexandria Medium" pitchFamily="34" charset="0"/>
                <a:ea typeface="Alexandria Medium" pitchFamily="34" charset="-122"/>
                <a:cs typeface="Alexandria Medium" pitchFamily="34" charset="-120"/>
              </a:rPr>
              <a:t>Barriers &amp; How to Break Them</a:t>
            </a:r>
            <a:endParaRPr lang="en-US" sz="4450" dirty="0"/>
          </a:p>
        </p:txBody>
      </p:sp>
      <p:sp>
        <p:nvSpPr>
          <p:cNvPr id="3" name="Text 1"/>
          <p:cNvSpPr/>
          <p:nvPr/>
        </p:nvSpPr>
        <p:spPr>
          <a:xfrm>
            <a:off x="793790" y="2542699"/>
            <a:ext cx="13042821" cy="362903"/>
          </a:xfrm>
          <a:prstGeom prst="rect">
            <a:avLst/>
          </a:prstGeom>
          <a:noFill/>
          <a:ln/>
        </p:spPr>
        <p:txBody>
          <a:bodyPr wrap="none" lIns="0" tIns="0" rIns="0" bIns="0" rtlCol="0" anchor="t"/>
          <a:lstStyle/>
          <a:p>
            <a:pPr marL="0" indent="0" algn="l">
              <a:lnSpc>
                <a:spcPts val="2850"/>
              </a:lnSpc>
              <a:buNone/>
            </a:pPr>
            <a:r>
              <a:rPr lang="en-US" sz="1750" dirty="0">
                <a:solidFill>
                  <a:srgbClr val="5B6E8C"/>
                </a:solidFill>
                <a:latin typeface="Manrope" pitchFamily="34" charset="0"/>
                <a:ea typeface="Manrope" pitchFamily="34" charset="-122"/>
                <a:cs typeface="Manrope" pitchFamily="34" charset="-120"/>
              </a:rPr>
              <a:t>Heard these excuses before? Here's how to push back — and what real solutions look like.</a:t>
            </a:r>
            <a:endParaRPr lang="en-US" sz="1750" dirty="0"/>
          </a:p>
        </p:txBody>
      </p:sp>
      <p:sp>
        <p:nvSpPr>
          <p:cNvPr id="4" name="Shape 2"/>
          <p:cNvSpPr/>
          <p:nvPr/>
        </p:nvSpPr>
        <p:spPr>
          <a:xfrm>
            <a:off x="793790" y="3160752"/>
            <a:ext cx="6407944" cy="1730812"/>
          </a:xfrm>
          <a:prstGeom prst="roundRect">
            <a:avLst>
              <a:gd name="adj" fmla="val 8453"/>
            </a:avLst>
          </a:prstGeom>
          <a:solidFill>
            <a:srgbClr val="FFFFFF"/>
          </a:solidFill>
          <a:ln w="30480">
            <a:solidFill>
              <a:srgbClr val="B3D5E4"/>
            </a:solidFill>
            <a:prstDash val="solid"/>
          </a:ln>
        </p:spPr>
      </p:sp>
      <p:pic>
        <p:nvPicPr>
          <p:cNvPr id="5" name="Image 0" descr="preencoded.png"/>
          <p:cNvPicPr>
            <a:picLocks noChangeAspect="1"/>
          </p:cNvPicPr>
          <p:nvPr/>
        </p:nvPicPr>
        <p:blipFill>
          <a:blip r:embed="rId3"/>
          <a:stretch>
            <a:fillRect/>
          </a:stretch>
        </p:blipFill>
        <p:spPr>
          <a:xfrm>
            <a:off x="763310" y="3160752"/>
            <a:ext cx="121920" cy="1730812"/>
          </a:xfrm>
          <a:prstGeom prst="rect">
            <a:avLst/>
          </a:prstGeom>
        </p:spPr>
      </p:pic>
      <p:sp>
        <p:nvSpPr>
          <p:cNvPr id="6" name="Text 3"/>
          <p:cNvSpPr/>
          <p:nvPr/>
        </p:nvSpPr>
        <p:spPr>
          <a:xfrm>
            <a:off x="1142524" y="3418046"/>
            <a:ext cx="3083957" cy="354330"/>
          </a:xfrm>
          <a:prstGeom prst="rect">
            <a:avLst/>
          </a:prstGeom>
          <a:noFill/>
          <a:ln/>
        </p:spPr>
        <p:txBody>
          <a:bodyPr wrap="none" lIns="0" tIns="0" rIns="0" bIns="0" rtlCol="0" anchor="t"/>
          <a:lstStyle/>
          <a:p>
            <a:pPr marL="0" indent="0" algn="l">
              <a:lnSpc>
                <a:spcPts val="2750"/>
              </a:lnSpc>
              <a:buNone/>
            </a:pPr>
            <a:r>
              <a:rPr lang="en-US" sz="2200" dirty="0">
                <a:solidFill>
                  <a:srgbClr val="5B6E8C"/>
                </a:solidFill>
                <a:latin typeface="Alexandria Medium" pitchFamily="34" charset="0"/>
                <a:ea typeface="Alexandria Medium" pitchFamily="34" charset="-122"/>
                <a:cs typeface="Alexandria Medium" pitchFamily="34" charset="-120"/>
              </a:rPr>
              <a:t>"There's no bike lane!"</a:t>
            </a:r>
            <a:endParaRPr lang="en-US" sz="2200" dirty="0"/>
          </a:p>
        </p:txBody>
      </p:sp>
      <p:sp>
        <p:nvSpPr>
          <p:cNvPr id="7" name="Text 4"/>
          <p:cNvSpPr/>
          <p:nvPr/>
        </p:nvSpPr>
        <p:spPr>
          <a:xfrm>
            <a:off x="1142524" y="3908465"/>
            <a:ext cx="5801916" cy="725805"/>
          </a:xfrm>
          <a:prstGeom prst="rect">
            <a:avLst/>
          </a:prstGeom>
          <a:noFill/>
          <a:ln/>
        </p:spPr>
        <p:txBody>
          <a:bodyPr wrap="square" lIns="0" tIns="0" rIns="0" bIns="0" rtlCol="0" anchor="t"/>
          <a:lstStyle/>
          <a:p>
            <a:pPr marL="0" indent="0" algn="l">
              <a:lnSpc>
                <a:spcPts val="2850"/>
              </a:lnSpc>
              <a:buNone/>
            </a:pPr>
            <a:r>
              <a:rPr lang="en-US" sz="1750" dirty="0">
                <a:solidFill>
                  <a:srgbClr val="5B6E8C"/>
                </a:solidFill>
                <a:latin typeface="Manrope" pitchFamily="34" charset="0"/>
                <a:ea typeface="Manrope" pitchFamily="34" charset="-122"/>
                <a:cs typeface="Manrope" pitchFamily="34" charset="-120"/>
              </a:rPr>
              <a:t>Advocate for better infrastructure in your community. Change starts with asking for it.</a:t>
            </a:r>
            <a:endParaRPr lang="en-US" sz="1750" dirty="0"/>
          </a:p>
        </p:txBody>
      </p:sp>
      <p:sp>
        <p:nvSpPr>
          <p:cNvPr id="8" name="Shape 5"/>
          <p:cNvSpPr/>
          <p:nvPr/>
        </p:nvSpPr>
        <p:spPr>
          <a:xfrm>
            <a:off x="7428548" y="3160752"/>
            <a:ext cx="6408063" cy="1730812"/>
          </a:xfrm>
          <a:prstGeom prst="roundRect">
            <a:avLst>
              <a:gd name="adj" fmla="val 8453"/>
            </a:avLst>
          </a:prstGeom>
          <a:solidFill>
            <a:srgbClr val="FFFFFF"/>
          </a:solidFill>
          <a:ln w="30480">
            <a:solidFill>
              <a:srgbClr val="B3D5E4"/>
            </a:solidFill>
            <a:prstDash val="solid"/>
          </a:ln>
        </p:spPr>
      </p:sp>
      <p:pic>
        <p:nvPicPr>
          <p:cNvPr id="9" name="Image 1" descr="preencoded.png"/>
          <p:cNvPicPr>
            <a:picLocks noChangeAspect="1"/>
          </p:cNvPicPr>
          <p:nvPr/>
        </p:nvPicPr>
        <p:blipFill>
          <a:blip r:embed="rId3"/>
          <a:stretch>
            <a:fillRect/>
          </a:stretch>
        </p:blipFill>
        <p:spPr>
          <a:xfrm>
            <a:off x="7398067" y="3160752"/>
            <a:ext cx="121920" cy="1730812"/>
          </a:xfrm>
          <a:prstGeom prst="rect">
            <a:avLst/>
          </a:prstGeom>
        </p:spPr>
      </p:pic>
      <p:sp>
        <p:nvSpPr>
          <p:cNvPr id="10" name="Text 6"/>
          <p:cNvSpPr/>
          <p:nvPr/>
        </p:nvSpPr>
        <p:spPr>
          <a:xfrm>
            <a:off x="7777282" y="3418046"/>
            <a:ext cx="4262438" cy="354330"/>
          </a:xfrm>
          <a:prstGeom prst="rect">
            <a:avLst/>
          </a:prstGeom>
          <a:noFill/>
          <a:ln/>
        </p:spPr>
        <p:txBody>
          <a:bodyPr wrap="none" lIns="0" tIns="0" rIns="0" bIns="0" rtlCol="0" anchor="t"/>
          <a:lstStyle/>
          <a:p>
            <a:pPr marL="0" indent="0" algn="l">
              <a:lnSpc>
                <a:spcPts val="2750"/>
              </a:lnSpc>
              <a:buNone/>
            </a:pPr>
            <a:r>
              <a:rPr lang="en-US" sz="2200" dirty="0">
                <a:solidFill>
                  <a:srgbClr val="5B6E8C"/>
                </a:solidFill>
                <a:latin typeface="Alexandria Medium" pitchFamily="34" charset="0"/>
                <a:ea typeface="Alexandria Medium" pitchFamily="34" charset="-122"/>
                <a:cs typeface="Alexandria Medium" pitchFamily="34" charset="-120"/>
              </a:rPr>
              <a:t>"Public transit takes too long!"</a:t>
            </a:r>
            <a:endParaRPr lang="en-US" sz="2200" dirty="0"/>
          </a:p>
        </p:txBody>
      </p:sp>
      <p:sp>
        <p:nvSpPr>
          <p:cNvPr id="11" name="Text 7"/>
          <p:cNvSpPr/>
          <p:nvPr/>
        </p:nvSpPr>
        <p:spPr>
          <a:xfrm>
            <a:off x="7777282" y="3908465"/>
            <a:ext cx="5802035" cy="725805"/>
          </a:xfrm>
          <a:prstGeom prst="rect">
            <a:avLst/>
          </a:prstGeom>
          <a:noFill/>
          <a:ln/>
        </p:spPr>
        <p:txBody>
          <a:bodyPr wrap="square" lIns="0" tIns="0" rIns="0" bIns="0" rtlCol="0" anchor="t"/>
          <a:lstStyle/>
          <a:p>
            <a:pPr marL="0" indent="0" algn="l">
              <a:lnSpc>
                <a:spcPts val="2850"/>
              </a:lnSpc>
              <a:buNone/>
            </a:pPr>
            <a:r>
              <a:rPr lang="en-US" sz="1750" dirty="0">
                <a:solidFill>
                  <a:srgbClr val="5B6E8C"/>
                </a:solidFill>
                <a:latin typeface="Manrope" pitchFamily="34" charset="0"/>
                <a:ea typeface="Manrope" pitchFamily="34" charset="-122"/>
                <a:cs typeface="Manrope" pitchFamily="34" charset="-120"/>
              </a:rPr>
              <a:t>Better planning and investment can fix this — and it's already happening in many cities.</a:t>
            </a:r>
            <a:endParaRPr lang="en-US" sz="1750" dirty="0"/>
          </a:p>
        </p:txBody>
      </p:sp>
      <p:sp>
        <p:nvSpPr>
          <p:cNvPr id="12" name="Shape 8"/>
          <p:cNvSpPr/>
          <p:nvPr/>
        </p:nvSpPr>
        <p:spPr>
          <a:xfrm>
            <a:off x="793790" y="5118378"/>
            <a:ext cx="6407944" cy="1730812"/>
          </a:xfrm>
          <a:prstGeom prst="roundRect">
            <a:avLst>
              <a:gd name="adj" fmla="val 8453"/>
            </a:avLst>
          </a:prstGeom>
          <a:solidFill>
            <a:srgbClr val="FFFFFF"/>
          </a:solidFill>
          <a:ln w="30480">
            <a:solidFill>
              <a:srgbClr val="B3D5E4"/>
            </a:solidFill>
            <a:prstDash val="solid"/>
          </a:ln>
        </p:spPr>
      </p:sp>
      <p:pic>
        <p:nvPicPr>
          <p:cNvPr id="13" name="Image 2" descr="preencoded.png"/>
          <p:cNvPicPr>
            <a:picLocks noChangeAspect="1"/>
          </p:cNvPicPr>
          <p:nvPr/>
        </p:nvPicPr>
        <p:blipFill>
          <a:blip r:embed="rId3"/>
          <a:stretch>
            <a:fillRect/>
          </a:stretch>
        </p:blipFill>
        <p:spPr>
          <a:xfrm>
            <a:off x="763310" y="5118378"/>
            <a:ext cx="121920" cy="1730812"/>
          </a:xfrm>
          <a:prstGeom prst="rect">
            <a:avLst/>
          </a:prstGeom>
        </p:spPr>
      </p:pic>
      <p:sp>
        <p:nvSpPr>
          <p:cNvPr id="14" name="Text 9"/>
          <p:cNvSpPr/>
          <p:nvPr/>
        </p:nvSpPr>
        <p:spPr>
          <a:xfrm>
            <a:off x="1142524" y="5375672"/>
            <a:ext cx="3051096" cy="354330"/>
          </a:xfrm>
          <a:prstGeom prst="rect">
            <a:avLst/>
          </a:prstGeom>
          <a:noFill/>
          <a:ln/>
        </p:spPr>
        <p:txBody>
          <a:bodyPr wrap="none" lIns="0" tIns="0" rIns="0" bIns="0" rtlCol="0" anchor="t"/>
          <a:lstStyle/>
          <a:p>
            <a:pPr marL="0" indent="0" algn="l">
              <a:lnSpc>
                <a:spcPts val="2750"/>
              </a:lnSpc>
              <a:buNone/>
            </a:pPr>
            <a:r>
              <a:rPr lang="en-US" sz="2200" dirty="0">
                <a:solidFill>
                  <a:srgbClr val="5B6E8C"/>
                </a:solidFill>
                <a:latin typeface="Alexandria Medium" pitchFamily="34" charset="0"/>
                <a:ea typeface="Alexandria Medium" pitchFamily="34" charset="-122"/>
                <a:cs typeface="Alexandria Medium" pitchFamily="34" charset="-120"/>
              </a:rPr>
              <a:t>"I live too far to walk!"</a:t>
            </a:r>
            <a:endParaRPr lang="en-US" sz="2200" dirty="0"/>
          </a:p>
        </p:txBody>
      </p:sp>
      <p:sp>
        <p:nvSpPr>
          <p:cNvPr id="15" name="Text 10"/>
          <p:cNvSpPr/>
          <p:nvPr/>
        </p:nvSpPr>
        <p:spPr>
          <a:xfrm>
            <a:off x="1142524" y="5866090"/>
            <a:ext cx="5801916" cy="725805"/>
          </a:xfrm>
          <a:prstGeom prst="rect">
            <a:avLst/>
          </a:prstGeom>
          <a:noFill/>
          <a:ln/>
        </p:spPr>
        <p:txBody>
          <a:bodyPr wrap="square" lIns="0" tIns="0" rIns="0" bIns="0" rtlCol="0" anchor="t"/>
          <a:lstStyle/>
          <a:p>
            <a:pPr marL="0" indent="0" algn="l">
              <a:lnSpc>
                <a:spcPts val="2850"/>
              </a:lnSpc>
              <a:buNone/>
            </a:pPr>
            <a:r>
              <a:rPr lang="en-US" sz="1750" dirty="0">
                <a:solidFill>
                  <a:srgbClr val="5B6E8C"/>
                </a:solidFill>
                <a:latin typeface="Manrope" pitchFamily="34" charset="0"/>
                <a:ea typeface="Manrope" pitchFamily="34" charset="-122"/>
                <a:cs typeface="Manrope" pitchFamily="34" charset="-120"/>
              </a:rPr>
              <a:t>Combine methods: drive or bike to a bus stop, then take the bus the rest of the way.</a:t>
            </a:r>
            <a:endParaRPr lang="en-US" sz="1750" dirty="0"/>
          </a:p>
        </p:txBody>
      </p:sp>
      <p:sp>
        <p:nvSpPr>
          <p:cNvPr id="16" name="Shape 11"/>
          <p:cNvSpPr/>
          <p:nvPr/>
        </p:nvSpPr>
        <p:spPr>
          <a:xfrm>
            <a:off x="7428548" y="5118378"/>
            <a:ext cx="6408063" cy="1730812"/>
          </a:xfrm>
          <a:prstGeom prst="roundRect">
            <a:avLst>
              <a:gd name="adj" fmla="val 8453"/>
            </a:avLst>
          </a:prstGeom>
          <a:solidFill>
            <a:srgbClr val="FFFFFF"/>
          </a:solidFill>
          <a:ln w="30480">
            <a:solidFill>
              <a:srgbClr val="B3D5E4"/>
            </a:solidFill>
            <a:prstDash val="solid"/>
          </a:ln>
        </p:spPr>
      </p:sp>
      <p:pic>
        <p:nvPicPr>
          <p:cNvPr id="17" name="Image 3" descr="preencoded.png"/>
          <p:cNvPicPr>
            <a:picLocks noChangeAspect="1"/>
          </p:cNvPicPr>
          <p:nvPr/>
        </p:nvPicPr>
        <p:blipFill>
          <a:blip r:embed="rId3"/>
          <a:stretch>
            <a:fillRect/>
          </a:stretch>
        </p:blipFill>
        <p:spPr>
          <a:xfrm>
            <a:off x="7398067" y="5118378"/>
            <a:ext cx="121920" cy="1730812"/>
          </a:xfrm>
          <a:prstGeom prst="rect">
            <a:avLst/>
          </a:prstGeom>
        </p:spPr>
      </p:pic>
      <p:sp>
        <p:nvSpPr>
          <p:cNvPr id="18" name="Text 12"/>
          <p:cNvSpPr/>
          <p:nvPr/>
        </p:nvSpPr>
        <p:spPr>
          <a:xfrm>
            <a:off x="7777282" y="5375672"/>
            <a:ext cx="4557474" cy="354330"/>
          </a:xfrm>
          <a:prstGeom prst="rect">
            <a:avLst/>
          </a:prstGeom>
          <a:noFill/>
          <a:ln/>
        </p:spPr>
        <p:txBody>
          <a:bodyPr wrap="none" lIns="0" tIns="0" rIns="0" bIns="0" rtlCol="0" anchor="t"/>
          <a:lstStyle/>
          <a:p>
            <a:pPr marL="0" indent="0" algn="l">
              <a:lnSpc>
                <a:spcPts val="2750"/>
              </a:lnSpc>
              <a:buNone/>
            </a:pPr>
            <a:r>
              <a:rPr lang="en-US" sz="2200" dirty="0">
                <a:solidFill>
                  <a:srgbClr val="5B6E8C"/>
                </a:solidFill>
                <a:latin typeface="Alexandria Medium" pitchFamily="34" charset="0"/>
                <a:ea typeface="Alexandria Medium" pitchFamily="34" charset="-122"/>
                <a:cs typeface="Alexandria Medium" pitchFamily="34" charset="-120"/>
              </a:rPr>
              <a:t>"Electric cars are too expensive!"</a:t>
            </a:r>
            <a:endParaRPr lang="en-US" sz="2200" dirty="0"/>
          </a:p>
        </p:txBody>
      </p:sp>
      <p:sp>
        <p:nvSpPr>
          <p:cNvPr id="19" name="Text 13"/>
          <p:cNvSpPr/>
          <p:nvPr/>
        </p:nvSpPr>
        <p:spPr>
          <a:xfrm>
            <a:off x="7777282" y="5866090"/>
            <a:ext cx="5802035" cy="725805"/>
          </a:xfrm>
          <a:prstGeom prst="rect">
            <a:avLst/>
          </a:prstGeom>
          <a:noFill/>
          <a:ln/>
        </p:spPr>
        <p:txBody>
          <a:bodyPr wrap="square" lIns="0" tIns="0" rIns="0" bIns="0" rtlCol="0" anchor="t"/>
          <a:lstStyle/>
          <a:p>
            <a:pPr marL="0" indent="0" algn="l">
              <a:lnSpc>
                <a:spcPts val="2850"/>
              </a:lnSpc>
              <a:buNone/>
            </a:pPr>
            <a:r>
              <a:rPr lang="en-US" sz="1750" dirty="0">
                <a:solidFill>
                  <a:srgbClr val="5B6E8C"/>
                </a:solidFill>
                <a:latin typeface="Manrope" pitchFamily="34" charset="0"/>
                <a:ea typeface="Manrope" pitchFamily="34" charset="-122"/>
                <a:cs typeface="Manrope" pitchFamily="34" charset="-120"/>
              </a:rPr>
              <a:t>Prices are dropping fast. Used EVs are becoming increasingly affordable for everyday buyers.</a:t>
            </a:r>
            <a:endParaRPr lang="en-US" sz="175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1900595"/>
            <a:ext cx="7556421" cy="1417558"/>
          </a:xfrm>
          <a:prstGeom prst="rect">
            <a:avLst/>
          </a:prstGeom>
          <a:noFill/>
          <a:ln/>
        </p:spPr>
        <p:txBody>
          <a:bodyPr wrap="square" lIns="0" tIns="0" rIns="0" bIns="0" rtlCol="0" anchor="t"/>
          <a:lstStyle/>
          <a:p>
            <a:pPr marL="0" indent="0" algn="l">
              <a:lnSpc>
                <a:spcPts val="5550"/>
              </a:lnSpc>
              <a:buNone/>
            </a:pPr>
            <a:r>
              <a:rPr lang="en-US" sz="4450" dirty="0">
                <a:solidFill>
                  <a:srgbClr val="5B6E8C"/>
                </a:solidFill>
                <a:latin typeface="Alexandria Medium" pitchFamily="34" charset="0"/>
                <a:ea typeface="Alexandria Medium" pitchFamily="34" charset="-122"/>
                <a:cs typeface="Alexandria Medium" pitchFamily="34" charset="-120"/>
              </a:rPr>
              <a:t>"It's Not Cool to Take the Bus."</a:t>
            </a:r>
            <a:endParaRPr lang="en-US" sz="4450" dirty="0"/>
          </a:p>
        </p:txBody>
      </p:sp>
      <p:sp>
        <p:nvSpPr>
          <p:cNvPr id="4" name="Text 1"/>
          <p:cNvSpPr/>
          <p:nvPr/>
        </p:nvSpPr>
        <p:spPr>
          <a:xfrm>
            <a:off x="793790" y="3658314"/>
            <a:ext cx="7556421" cy="1088708"/>
          </a:xfrm>
          <a:prstGeom prst="rect">
            <a:avLst/>
          </a:prstGeom>
          <a:noFill/>
          <a:ln/>
        </p:spPr>
        <p:txBody>
          <a:bodyPr wrap="square" lIns="0" tIns="0" rIns="0" bIns="0" rtlCol="0" anchor="t"/>
          <a:lstStyle/>
          <a:p>
            <a:pPr marL="0" indent="0" algn="l">
              <a:lnSpc>
                <a:spcPts val="2850"/>
              </a:lnSpc>
              <a:buNone/>
            </a:pPr>
            <a:r>
              <a:rPr lang="en-US" sz="1750" dirty="0">
                <a:solidFill>
                  <a:srgbClr val="5B6E8C"/>
                </a:solidFill>
                <a:latin typeface="Manrope" pitchFamily="34" charset="0"/>
                <a:ea typeface="Manrope" pitchFamily="34" charset="-122"/>
                <a:cs typeface="Manrope" pitchFamily="34" charset="-120"/>
              </a:rPr>
              <a:t>Actually — it kind of is. Changing mindsets starts with people like </a:t>
            </a:r>
            <a:r>
              <a:rPr lang="en-US" sz="1750" b="1" dirty="0">
                <a:solidFill>
                  <a:srgbClr val="5B6E8C"/>
                </a:solidFill>
                <a:latin typeface="Manrope" pitchFamily="34" charset="0"/>
                <a:ea typeface="Manrope" pitchFamily="34" charset="-122"/>
                <a:cs typeface="Manrope" pitchFamily="34" charset="-120"/>
              </a:rPr>
              <a:t>you</a:t>
            </a:r>
            <a:r>
              <a:rPr lang="en-US" sz="1750" dirty="0">
                <a:solidFill>
                  <a:srgbClr val="5B6E8C"/>
                </a:solidFill>
                <a:latin typeface="Manrope" pitchFamily="34" charset="0"/>
                <a:ea typeface="Manrope" pitchFamily="34" charset="-122"/>
                <a:cs typeface="Manrope" pitchFamily="34" charset="-120"/>
              </a:rPr>
              <a:t>. When you make a sustainable choice visible, you inspire others to do the same.</a:t>
            </a:r>
            <a:endParaRPr lang="en-US" sz="1750" dirty="0"/>
          </a:p>
        </p:txBody>
      </p:sp>
      <p:sp>
        <p:nvSpPr>
          <p:cNvPr id="5" name="Shape 2"/>
          <p:cNvSpPr/>
          <p:nvPr/>
        </p:nvSpPr>
        <p:spPr>
          <a:xfrm>
            <a:off x="793790" y="5002173"/>
            <a:ext cx="7556421" cy="1326713"/>
          </a:xfrm>
          <a:prstGeom prst="roundRect">
            <a:avLst>
              <a:gd name="adj" fmla="val 25645"/>
            </a:avLst>
          </a:prstGeom>
          <a:solidFill>
            <a:srgbClr val="B3E7FE"/>
          </a:solidFill>
          <a:ln/>
        </p:spPr>
      </p:sp>
      <p:pic>
        <p:nvPicPr>
          <p:cNvPr id="6" name="Image 1" descr="preencoded.png"/>
          <p:cNvPicPr>
            <a:picLocks noChangeAspect="1"/>
          </p:cNvPicPr>
          <p:nvPr/>
        </p:nvPicPr>
        <p:blipFill>
          <a:blip r:embed="rId4"/>
          <a:stretch>
            <a:fillRect/>
          </a:stretch>
        </p:blipFill>
        <p:spPr>
          <a:xfrm>
            <a:off x="1020604" y="5353883"/>
            <a:ext cx="283488" cy="226814"/>
          </a:xfrm>
          <a:prstGeom prst="rect">
            <a:avLst/>
          </a:prstGeom>
        </p:spPr>
      </p:pic>
      <p:sp>
        <p:nvSpPr>
          <p:cNvPr id="7" name="Text 3"/>
          <p:cNvSpPr/>
          <p:nvPr/>
        </p:nvSpPr>
        <p:spPr>
          <a:xfrm>
            <a:off x="1530906" y="5285661"/>
            <a:ext cx="6592491" cy="725805"/>
          </a:xfrm>
          <a:prstGeom prst="rect">
            <a:avLst/>
          </a:prstGeom>
          <a:noFill/>
          <a:ln/>
        </p:spPr>
        <p:txBody>
          <a:bodyPr wrap="square" lIns="0" tIns="0" rIns="0" bIns="0" rtlCol="0" anchor="t"/>
          <a:lstStyle/>
          <a:p>
            <a:pPr marL="0" indent="0" algn="l">
              <a:lnSpc>
                <a:spcPts val="2850"/>
              </a:lnSpc>
              <a:buNone/>
            </a:pPr>
            <a:r>
              <a:rPr lang="en-US" sz="1750" dirty="0">
                <a:solidFill>
                  <a:srgbClr val="000000"/>
                </a:solidFill>
                <a:latin typeface="Manrope" pitchFamily="34" charset="0"/>
                <a:ea typeface="Manrope" pitchFamily="34" charset="-122"/>
                <a:cs typeface="Manrope" pitchFamily="34" charset="-120"/>
              </a:rPr>
              <a:t>Culture shifts don't happen from the top down. They start with individuals making different choices and talking about why.</a:t>
            </a:r>
            <a:endParaRPr lang="en-US" sz="175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793790" y="1014055"/>
            <a:ext cx="5670590" cy="708779"/>
          </a:xfrm>
          <a:prstGeom prst="rect">
            <a:avLst/>
          </a:prstGeom>
          <a:noFill/>
          <a:ln/>
        </p:spPr>
        <p:txBody>
          <a:bodyPr wrap="none" lIns="0" tIns="0" rIns="0" bIns="0" rtlCol="0" anchor="t"/>
          <a:lstStyle/>
          <a:p>
            <a:pPr marL="0" indent="0" algn="l">
              <a:lnSpc>
                <a:spcPts val="5550"/>
              </a:lnSpc>
              <a:buNone/>
            </a:pPr>
            <a:r>
              <a:rPr lang="en-US" sz="4450" dirty="0">
                <a:solidFill>
                  <a:srgbClr val="5B6E8C"/>
                </a:solidFill>
                <a:latin typeface="Alexandria Medium" pitchFamily="34" charset="0"/>
                <a:ea typeface="Alexandria Medium" pitchFamily="34" charset="-122"/>
                <a:cs typeface="Alexandria Medium" pitchFamily="34" charset="-120"/>
              </a:rPr>
              <a:t>What Can YOU Do?</a:t>
            </a:r>
            <a:endParaRPr lang="en-US" sz="4450" dirty="0"/>
          </a:p>
        </p:txBody>
      </p:sp>
      <p:sp>
        <p:nvSpPr>
          <p:cNvPr id="3" name="Text 1"/>
          <p:cNvSpPr/>
          <p:nvPr/>
        </p:nvSpPr>
        <p:spPr>
          <a:xfrm>
            <a:off x="793790" y="2176463"/>
            <a:ext cx="13042821" cy="362903"/>
          </a:xfrm>
          <a:prstGeom prst="rect">
            <a:avLst/>
          </a:prstGeom>
          <a:noFill/>
          <a:ln/>
        </p:spPr>
        <p:txBody>
          <a:bodyPr wrap="none" lIns="0" tIns="0" rIns="0" bIns="0" rtlCol="0" anchor="t"/>
          <a:lstStyle/>
          <a:p>
            <a:pPr marL="0" indent="0" algn="l">
              <a:lnSpc>
                <a:spcPts val="2850"/>
              </a:lnSpc>
              <a:buNone/>
            </a:pPr>
            <a:r>
              <a:rPr lang="en-US" sz="1750" dirty="0">
                <a:solidFill>
                  <a:srgbClr val="5B6E8C"/>
                </a:solidFill>
                <a:latin typeface="Manrope" pitchFamily="34" charset="0"/>
                <a:ea typeface="Manrope" pitchFamily="34" charset="-122"/>
                <a:cs typeface="Manrope" pitchFamily="34" charset="-120"/>
              </a:rPr>
              <a:t>You don't have to overhaul your entire life. Start with one small change this week.</a:t>
            </a:r>
            <a:endParaRPr lang="en-US" sz="1750" dirty="0"/>
          </a:p>
        </p:txBody>
      </p:sp>
      <p:sp>
        <p:nvSpPr>
          <p:cNvPr id="4" name="Text 2"/>
          <p:cNvSpPr/>
          <p:nvPr/>
        </p:nvSpPr>
        <p:spPr>
          <a:xfrm>
            <a:off x="793790" y="2794516"/>
            <a:ext cx="226814" cy="283488"/>
          </a:xfrm>
          <a:prstGeom prst="rect">
            <a:avLst/>
          </a:prstGeom>
          <a:noFill/>
          <a:ln/>
        </p:spPr>
        <p:txBody>
          <a:bodyPr wrap="none" lIns="0" tIns="0" rIns="0" bIns="0" rtlCol="0" anchor="t"/>
          <a:lstStyle/>
          <a:p>
            <a:pPr marL="0" indent="0" algn="l">
              <a:lnSpc>
                <a:spcPts val="2850"/>
              </a:lnSpc>
              <a:buNone/>
            </a:pPr>
            <a:r>
              <a:rPr lang="en-US" sz="1750" dirty="0">
                <a:solidFill>
                  <a:srgbClr val="5B6E8C"/>
                </a:solidFill>
                <a:latin typeface="Alexandria Light" pitchFamily="34" charset="0"/>
                <a:ea typeface="Alexandria Light" pitchFamily="34" charset="-122"/>
                <a:cs typeface="Alexandria Light" pitchFamily="34" charset="-120"/>
              </a:rPr>
              <a:t>01</a:t>
            </a:r>
            <a:endParaRPr lang="en-US" sz="1750" dirty="0"/>
          </a:p>
        </p:txBody>
      </p:sp>
      <p:pic>
        <p:nvPicPr>
          <p:cNvPr id="5" name="Image 0" descr="preencoded.png"/>
          <p:cNvPicPr>
            <a:picLocks noChangeAspect="1"/>
          </p:cNvPicPr>
          <p:nvPr/>
        </p:nvPicPr>
        <p:blipFill>
          <a:blip r:embed="rId3"/>
          <a:stretch>
            <a:fillRect/>
          </a:stretch>
        </p:blipFill>
        <p:spPr>
          <a:xfrm>
            <a:off x="793790" y="3149560"/>
            <a:ext cx="4196358" cy="30480"/>
          </a:xfrm>
          <a:prstGeom prst="rect">
            <a:avLst/>
          </a:prstGeom>
        </p:spPr>
      </p:pic>
      <p:sp>
        <p:nvSpPr>
          <p:cNvPr id="6" name="Text 3"/>
          <p:cNvSpPr/>
          <p:nvPr/>
        </p:nvSpPr>
        <p:spPr>
          <a:xfrm>
            <a:off x="793790" y="3323868"/>
            <a:ext cx="3192185" cy="354330"/>
          </a:xfrm>
          <a:prstGeom prst="rect">
            <a:avLst/>
          </a:prstGeom>
          <a:noFill/>
          <a:ln/>
        </p:spPr>
        <p:txBody>
          <a:bodyPr wrap="none" lIns="0" tIns="0" rIns="0" bIns="0" rtlCol="0" anchor="t"/>
          <a:lstStyle/>
          <a:p>
            <a:pPr marL="0" indent="0" algn="l">
              <a:lnSpc>
                <a:spcPts val="2750"/>
              </a:lnSpc>
              <a:buNone/>
            </a:pPr>
            <a:r>
              <a:rPr lang="en-US" sz="2200" dirty="0">
                <a:solidFill>
                  <a:srgbClr val="5B6E8C"/>
                </a:solidFill>
                <a:latin typeface="Alexandria Medium" pitchFamily="34" charset="0"/>
                <a:ea typeface="Alexandria Medium" pitchFamily="34" charset="-122"/>
                <a:cs typeface="Alexandria Medium" pitchFamily="34" charset="-120"/>
              </a:rPr>
              <a:t>Walk or Bike to School</a:t>
            </a:r>
            <a:endParaRPr lang="en-US" sz="2200" dirty="0"/>
          </a:p>
        </p:txBody>
      </p:sp>
      <p:sp>
        <p:nvSpPr>
          <p:cNvPr id="7" name="Text 4"/>
          <p:cNvSpPr/>
          <p:nvPr/>
        </p:nvSpPr>
        <p:spPr>
          <a:xfrm>
            <a:off x="793790" y="3814286"/>
            <a:ext cx="4196358" cy="725805"/>
          </a:xfrm>
          <a:prstGeom prst="rect">
            <a:avLst/>
          </a:prstGeom>
          <a:noFill/>
          <a:ln/>
        </p:spPr>
        <p:txBody>
          <a:bodyPr wrap="square" lIns="0" tIns="0" rIns="0" bIns="0" rtlCol="0" anchor="t"/>
          <a:lstStyle/>
          <a:p>
            <a:pPr marL="0" indent="0" algn="l">
              <a:lnSpc>
                <a:spcPts val="2850"/>
              </a:lnSpc>
              <a:buNone/>
            </a:pPr>
            <a:r>
              <a:rPr lang="en-US" sz="1750" dirty="0">
                <a:solidFill>
                  <a:srgbClr val="5B6E8C"/>
                </a:solidFill>
                <a:latin typeface="Manrope" pitchFamily="34" charset="0"/>
                <a:ea typeface="Manrope" pitchFamily="34" charset="-122"/>
                <a:cs typeface="Manrope" pitchFamily="34" charset="-120"/>
              </a:rPr>
              <a:t>If it's safe and close enough — try it for a week and see how it feels.</a:t>
            </a:r>
            <a:endParaRPr lang="en-US" sz="1750" dirty="0"/>
          </a:p>
        </p:txBody>
      </p:sp>
      <p:sp>
        <p:nvSpPr>
          <p:cNvPr id="8" name="Text 5"/>
          <p:cNvSpPr/>
          <p:nvPr/>
        </p:nvSpPr>
        <p:spPr>
          <a:xfrm>
            <a:off x="5216962" y="2794516"/>
            <a:ext cx="226814" cy="283488"/>
          </a:xfrm>
          <a:prstGeom prst="rect">
            <a:avLst/>
          </a:prstGeom>
          <a:noFill/>
          <a:ln/>
        </p:spPr>
        <p:txBody>
          <a:bodyPr wrap="none" lIns="0" tIns="0" rIns="0" bIns="0" rtlCol="0" anchor="t"/>
          <a:lstStyle/>
          <a:p>
            <a:pPr marL="0" indent="0" algn="l">
              <a:lnSpc>
                <a:spcPts val="2850"/>
              </a:lnSpc>
              <a:buNone/>
            </a:pPr>
            <a:r>
              <a:rPr lang="en-US" sz="1750" dirty="0">
                <a:solidFill>
                  <a:srgbClr val="5B6E8C"/>
                </a:solidFill>
                <a:latin typeface="Alexandria Light" pitchFamily="34" charset="0"/>
                <a:ea typeface="Alexandria Light" pitchFamily="34" charset="-122"/>
                <a:cs typeface="Alexandria Light" pitchFamily="34" charset="-120"/>
              </a:rPr>
              <a:t>02</a:t>
            </a:r>
            <a:endParaRPr lang="en-US" sz="1750" dirty="0"/>
          </a:p>
        </p:txBody>
      </p:sp>
      <p:pic>
        <p:nvPicPr>
          <p:cNvPr id="9" name="Image 1" descr="preencoded.png"/>
          <p:cNvPicPr>
            <a:picLocks noChangeAspect="1"/>
          </p:cNvPicPr>
          <p:nvPr/>
        </p:nvPicPr>
        <p:blipFill>
          <a:blip r:embed="rId3"/>
          <a:stretch>
            <a:fillRect/>
          </a:stretch>
        </p:blipFill>
        <p:spPr>
          <a:xfrm>
            <a:off x="5216962" y="3149560"/>
            <a:ext cx="4196358" cy="30480"/>
          </a:xfrm>
          <a:prstGeom prst="rect">
            <a:avLst/>
          </a:prstGeom>
        </p:spPr>
      </p:pic>
      <p:sp>
        <p:nvSpPr>
          <p:cNvPr id="10" name="Text 6"/>
          <p:cNvSpPr/>
          <p:nvPr/>
        </p:nvSpPr>
        <p:spPr>
          <a:xfrm>
            <a:off x="5216962" y="3323868"/>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5B6E8C"/>
                </a:solidFill>
                <a:latin typeface="Alexandria Medium" pitchFamily="34" charset="0"/>
                <a:ea typeface="Alexandria Medium" pitchFamily="34" charset="-122"/>
                <a:cs typeface="Alexandria Medium" pitchFamily="34" charset="-120"/>
              </a:rPr>
              <a:t>Try Public Transit</a:t>
            </a:r>
            <a:endParaRPr lang="en-US" sz="2200" dirty="0"/>
          </a:p>
        </p:txBody>
      </p:sp>
      <p:sp>
        <p:nvSpPr>
          <p:cNvPr id="11" name="Text 7"/>
          <p:cNvSpPr/>
          <p:nvPr/>
        </p:nvSpPr>
        <p:spPr>
          <a:xfrm>
            <a:off x="5216962" y="3814286"/>
            <a:ext cx="4196358" cy="725805"/>
          </a:xfrm>
          <a:prstGeom prst="rect">
            <a:avLst/>
          </a:prstGeom>
          <a:noFill/>
          <a:ln/>
        </p:spPr>
        <p:txBody>
          <a:bodyPr wrap="square" lIns="0" tIns="0" rIns="0" bIns="0" rtlCol="0" anchor="t"/>
          <a:lstStyle/>
          <a:p>
            <a:pPr marL="0" indent="0" algn="l">
              <a:lnSpc>
                <a:spcPts val="2850"/>
              </a:lnSpc>
              <a:buNone/>
            </a:pPr>
            <a:r>
              <a:rPr lang="en-US" sz="1750" dirty="0">
                <a:solidFill>
                  <a:srgbClr val="5B6E8C"/>
                </a:solidFill>
                <a:latin typeface="Manrope" pitchFamily="34" charset="0"/>
                <a:ea typeface="Manrope" pitchFamily="34" charset="-122"/>
                <a:cs typeface="Manrope" pitchFamily="34" charset="-120"/>
              </a:rPr>
              <a:t>Commit to using the bus or metro for one full week. You might be surprised.</a:t>
            </a:r>
            <a:endParaRPr lang="en-US" sz="1750" dirty="0"/>
          </a:p>
        </p:txBody>
      </p:sp>
      <p:sp>
        <p:nvSpPr>
          <p:cNvPr id="12" name="Text 8"/>
          <p:cNvSpPr/>
          <p:nvPr/>
        </p:nvSpPr>
        <p:spPr>
          <a:xfrm>
            <a:off x="9640133" y="2794516"/>
            <a:ext cx="226814" cy="283488"/>
          </a:xfrm>
          <a:prstGeom prst="rect">
            <a:avLst/>
          </a:prstGeom>
          <a:noFill/>
          <a:ln/>
        </p:spPr>
        <p:txBody>
          <a:bodyPr wrap="none" lIns="0" tIns="0" rIns="0" bIns="0" rtlCol="0" anchor="t"/>
          <a:lstStyle/>
          <a:p>
            <a:pPr marL="0" indent="0" algn="l">
              <a:lnSpc>
                <a:spcPts val="2850"/>
              </a:lnSpc>
              <a:buNone/>
            </a:pPr>
            <a:r>
              <a:rPr lang="en-US" sz="1750" dirty="0">
                <a:solidFill>
                  <a:srgbClr val="5B6E8C"/>
                </a:solidFill>
                <a:latin typeface="Alexandria Light" pitchFamily="34" charset="0"/>
                <a:ea typeface="Alexandria Light" pitchFamily="34" charset="-122"/>
                <a:cs typeface="Alexandria Light" pitchFamily="34" charset="-120"/>
              </a:rPr>
              <a:t>03</a:t>
            </a:r>
            <a:endParaRPr lang="en-US" sz="1750" dirty="0"/>
          </a:p>
        </p:txBody>
      </p:sp>
      <p:pic>
        <p:nvPicPr>
          <p:cNvPr id="13" name="Image 2" descr="preencoded.png"/>
          <p:cNvPicPr>
            <a:picLocks noChangeAspect="1"/>
          </p:cNvPicPr>
          <p:nvPr/>
        </p:nvPicPr>
        <p:blipFill>
          <a:blip r:embed="rId3"/>
          <a:stretch>
            <a:fillRect/>
          </a:stretch>
        </p:blipFill>
        <p:spPr>
          <a:xfrm>
            <a:off x="9640133" y="3149560"/>
            <a:ext cx="4196358" cy="30480"/>
          </a:xfrm>
          <a:prstGeom prst="rect">
            <a:avLst/>
          </a:prstGeom>
        </p:spPr>
      </p:pic>
      <p:sp>
        <p:nvSpPr>
          <p:cNvPr id="14" name="Text 9"/>
          <p:cNvSpPr/>
          <p:nvPr/>
        </p:nvSpPr>
        <p:spPr>
          <a:xfrm>
            <a:off x="9640133" y="3323868"/>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5B6E8C"/>
                </a:solidFill>
                <a:latin typeface="Alexandria Medium" pitchFamily="34" charset="0"/>
                <a:ea typeface="Alexandria Medium" pitchFamily="34" charset="-122"/>
                <a:cs typeface="Alexandria Medium" pitchFamily="34" charset="-120"/>
              </a:rPr>
              <a:t>Start a Carpool</a:t>
            </a:r>
            <a:endParaRPr lang="en-US" sz="2200" dirty="0"/>
          </a:p>
        </p:txBody>
      </p:sp>
      <p:sp>
        <p:nvSpPr>
          <p:cNvPr id="15" name="Text 10"/>
          <p:cNvSpPr/>
          <p:nvPr/>
        </p:nvSpPr>
        <p:spPr>
          <a:xfrm>
            <a:off x="9640133" y="3814286"/>
            <a:ext cx="4196358" cy="1088708"/>
          </a:xfrm>
          <a:prstGeom prst="rect">
            <a:avLst/>
          </a:prstGeom>
          <a:noFill/>
          <a:ln/>
        </p:spPr>
        <p:txBody>
          <a:bodyPr wrap="square" lIns="0" tIns="0" rIns="0" bIns="0" rtlCol="0" anchor="t"/>
          <a:lstStyle/>
          <a:p>
            <a:pPr marL="0" indent="0" algn="l">
              <a:lnSpc>
                <a:spcPts val="2850"/>
              </a:lnSpc>
              <a:buNone/>
            </a:pPr>
            <a:r>
              <a:rPr lang="en-US" sz="1750" dirty="0">
                <a:solidFill>
                  <a:srgbClr val="5B6E8C"/>
                </a:solidFill>
                <a:latin typeface="Manrope" pitchFamily="34" charset="0"/>
                <a:ea typeface="Manrope" pitchFamily="34" charset="-122"/>
                <a:cs typeface="Manrope" pitchFamily="34" charset="-120"/>
              </a:rPr>
              <a:t>Organize with classmates who live nearby. Fewer cars, more fun, lower emissions.</a:t>
            </a:r>
            <a:endParaRPr lang="en-US" sz="1750" dirty="0"/>
          </a:p>
        </p:txBody>
      </p:sp>
      <p:sp>
        <p:nvSpPr>
          <p:cNvPr id="16" name="Text 11"/>
          <p:cNvSpPr/>
          <p:nvPr/>
        </p:nvSpPr>
        <p:spPr>
          <a:xfrm>
            <a:off x="793790" y="5299829"/>
            <a:ext cx="226814" cy="283488"/>
          </a:xfrm>
          <a:prstGeom prst="rect">
            <a:avLst/>
          </a:prstGeom>
          <a:noFill/>
          <a:ln/>
        </p:spPr>
        <p:txBody>
          <a:bodyPr wrap="none" lIns="0" tIns="0" rIns="0" bIns="0" rtlCol="0" anchor="t"/>
          <a:lstStyle/>
          <a:p>
            <a:pPr marL="0" indent="0" algn="l">
              <a:lnSpc>
                <a:spcPts val="2850"/>
              </a:lnSpc>
              <a:buNone/>
            </a:pPr>
            <a:r>
              <a:rPr lang="en-US" sz="1750" dirty="0">
                <a:solidFill>
                  <a:srgbClr val="5B6E8C"/>
                </a:solidFill>
                <a:latin typeface="Alexandria Light" pitchFamily="34" charset="0"/>
                <a:ea typeface="Alexandria Light" pitchFamily="34" charset="-122"/>
                <a:cs typeface="Alexandria Light" pitchFamily="34" charset="-120"/>
              </a:rPr>
              <a:t>04</a:t>
            </a:r>
            <a:endParaRPr lang="en-US" sz="1750" dirty="0"/>
          </a:p>
        </p:txBody>
      </p:sp>
      <p:pic>
        <p:nvPicPr>
          <p:cNvPr id="17" name="Image 3" descr="preencoded.png"/>
          <p:cNvPicPr>
            <a:picLocks noChangeAspect="1"/>
          </p:cNvPicPr>
          <p:nvPr/>
        </p:nvPicPr>
        <p:blipFill>
          <a:blip r:embed="rId4"/>
          <a:stretch>
            <a:fillRect/>
          </a:stretch>
        </p:blipFill>
        <p:spPr>
          <a:xfrm>
            <a:off x="793790" y="5632252"/>
            <a:ext cx="6407944" cy="30480"/>
          </a:xfrm>
          <a:prstGeom prst="rect">
            <a:avLst/>
          </a:prstGeom>
        </p:spPr>
      </p:pic>
      <p:sp>
        <p:nvSpPr>
          <p:cNvPr id="18" name="Text 12"/>
          <p:cNvSpPr/>
          <p:nvPr/>
        </p:nvSpPr>
        <p:spPr>
          <a:xfrm>
            <a:off x="793790" y="5829181"/>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5B6E8C"/>
                </a:solidFill>
                <a:latin typeface="Alexandria Medium" pitchFamily="34" charset="0"/>
                <a:ea typeface="Alexandria Medium" pitchFamily="34" charset="-122"/>
                <a:cs typeface="Alexandria Medium" pitchFamily="34" charset="-120"/>
              </a:rPr>
              <a:t>Talk to Your School</a:t>
            </a:r>
            <a:endParaRPr lang="en-US" sz="2200" dirty="0"/>
          </a:p>
        </p:txBody>
      </p:sp>
      <p:sp>
        <p:nvSpPr>
          <p:cNvPr id="19" name="Text 13"/>
          <p:cNvSpPr/>
          <p:nvPr/>
        </p:nvSpPr>
        <p:spPr>
          <a:xfrm>
            <a:off x="793790" y="6319599"/>
            <a:ext cx="6407944" cy="725805"/>
          </a:xfrm>
          <a:prstGeom prst="rect">
            <a:avLst/>
          </a:prstGeom>
          <a:noFill/>
          <a:ln/>
        </p:spPr>
        <p:txBody>
          <a:bodyPr wrap="square" lIns="0" tIns="0" rIns="0" bIns="0" rtlCol="0" anchor="t"/>
          <a:lstStyle/>
          <a:p>
            <a:pPr marL="0" indent="0" algn="l">
              <a:lnSpc>
                <a:spcPts val="2850"/>
              </a:lnSpc>
              <a:buNone/>
            </a:pPr>
            <a:r>
              <a:rPr lang="en-US" sz="1750" dirty="0">
                <a:solidFill>
                  <a:srgbClr val="5B6E8C"/>
                </a:solidFill>
                <a:latin typeface="Manrope" pitchFamily="34" charset="0"/>
                <a:ea typeface="Manrope" pitchFamily="34" charset="-122"/>
                <a:cs typeface="Manrope" pitchFamily="34" charset="-120"/>
              </a:rPr>
              <a:t>Ask about bike racks, walking groups, or a school bus system. Your voice matters.</a:t>
            </a:r>
            <a:endParaRPr lang="en-US" sz="1750" dirty="0"/>
          </a:p>
        </p:txBody>
      </p:sp>
      <p:sp>
        <p:nvSpPr>
          <p:cNvPr id="20" name="Text 14"/>
          <p:cNvSpPr/>
          <p:nvPr/>
        </p:nvSpPr>
        <p:spPr>
          <a:xfrm>
            <a:off x="7428548" y="5299829"/>
            <a:ext cx="226814" cy="283488"/>
          </a:xfrm>
          <a:prstGeom prst="rect">
            <a:avLst/>
          </a:prstGeom>
          <a:noFill/>
          <a:ln/>
        </p:spPr>
        <p:txBody>
          <a:bodyPr wrap="none" lIns="0" tIns="0" rIns="0" bIns="0" rtlCol="0" anchor="t"/>
          <a:lstStyle/>
          <a:p>
            <a:pPr marL="0" indent="0" algn="l">
              <a:lnSpc>
                <a:spcPts val="2850"/>
              </a:lnSpc>
              <a:buNone/>
            </a:pPr>
            <a:r>
              <a:rPr lang="en-US" sz="1750" dirty="0">
                <a:solidFill>
                  <a:srgbClr val="5B6E8C"/>
                </a:solidFill>
                <a:latin typeface="Alexandria Light" pitchFamily="34" charset="0"/>
                <a:ea typeface="Alexandria Light" pitchFamily="34" charset="-122"/>
                <a:cs typeface="Alexandria Light" pitchFamily="34" charset="-120"/>
              </a:rPr>
              <a:t>05</a:t>
            </a:r>
            <a:endParaRPr lang="en-US" sz="1750" dirty="0"/>
          </a:p>
        </p:txBody>
      </p:sp>
      <p:pic>
        <p:nvPicPr>
          <p:cNvPr id="21" name="Image 4" descr="preencoded.png"/>
          <p:cNvPicPr>
            <a:picLocks noChangeAspect="1"/>
          </p:cNvPicPr>
          <p:nvPr/>
        </p:nvPicPr>
        <p:blipFill>
          <a:blip r:embed="rId4"/>
          <a:stretch>
            <a:fillRect/>
          </a:stretch>
        </p:blipFill>
        <p:spPr>
          <a:xfrm>
            <a:off x="7428548" y="5632252"/>
            <a:ext cx="6407944" cy="30480"/>
          </a:xfrm>
          <a:prstGeom prst="rect">
            <a:avLst/>
          </a:prstGeom>
        </p:spPr>
      </p:pic>
      <p:sp>
        <p:nvSpPr>
          <p:cNvPr id="22" name="Text 15"/>
          <p:cNvSpPr/>
          <p:nvPr/>
        </p:nvSpPr>
        <p:spPr>
          <a:xfrm>
            <a:off x="7428548" y="5829181"/>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5B6E8C"/>
                </a:solidFill>
                <a:latin typeface="Alexandria Medium" pitchFamily="34" charset="0"/>
                <a:ea typeface="Alexandria Medium" pitchFamily="34" charset="-122"/>
                <a:cs typeface="Alexandria Medium" pitchFamily="34" charset="-120"/>
              </a:rPr>
              <a:t>Spread the Word</a:t>
            </a:r>
            <a:endParaRPr lang="en-US" sz="2200" dirty="0"/>
          </a:p>
        </p:txBody>
      </p:sp>
      <p:sp>
        <p:nvSpPr>
          <p:cNvPr id="23" name="Text 16"/>
          <p:cNvSpPr/>
          <p:nvPr/>
        </p:nvSpPr>
        <p:spPr>
          <a:xfrm>
            <a:off x="7428548" y="6319599"/>
            <a:ext cx="6407944" cy="725805"/>
          </a:xfrm>
          <a:prstGeom prst="rect">
            <a:avLst/>
          </a:prstGeom>
          <a:noFill/>
          <a:ln/>
        </p:spPr>
        <p:txBody>
          <a:bodyPr wrap="square" lIns="0" tIns="0" rIns="0" bIns="0" rtlCol="0" anchor="t"/>
          <a:lstStyle/>
          <a:p>
            <a:pPr marL="0" indent="0" algn="l">
              <a:lnSpc>
                <a:spcPts val="2850"/>
              </a:lnSpc>
              <a:buNone/>
            </a:pPr>
            <a:r>
              <a:rPr lang="en-US" sz="1750" dirty="0">
                <a:solidFill>
                  <a:srgbClr val="5B6E8C"/>
                </a:solidFill>
                <a:latin typeface="Manrope" pitchFamily="34" charset="0"/>
                <a:ea typeface="Manrope" pitchFamily="34" charset="-122"/>
                <a:cs typeface="Manrope" pitchFamily="34" charset="-120"/>
              </a:rPr>
              <a:t>Share what you've learned with friends and family. Awareness drives change.</a:t>
            </a:r>
            <a:endParaRPr lang="en-US" sz="175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1469112"/>
            <a:ext cx="7556421" cy="978218"/>
          </a:xfrm>
          <a:prstGeom prst="rect">
            <a:avLst/>
          </a:prstGeom>
          <a:noFill/>
          <a:ln/>
        </p:spPr>
        <p:txBody>
          <a:bodyPr wrap="none" lIns="0" tIns="0" rIns="0" bIns="0" rtlCol="0" anchor="t"/>
          <a:lstStyle/>
          <a:p>
            <a:pPr marL="0" indent="0" algn="l">
              <a:lnSpc>
                <a:spcPts val="7700"/>
              </a:lnSpc>
              <a:buNone/>
            </a:pPr>
            <a:r>
              <a:rPr lang="en-US" sz="6150" dirty="0">
                <a:solidFill>
                  <a:srgbClr val="5B6E8C"/>
                </a:solidFill>
                <a:latin typeface="Alexandria Medium" pitchFamily="34" charset="0"/>
                <a:ea typeface="Alexandria Medium" pitchFamily="34" charset="-122"/>
                <a:cs typeface="Alexandria Medium" pitchFamily="34" charset="-120"/>
              </a:rPr>
              <a:t>Every Trip Counts.</a:t>
            </a:r>
            <a:endParaRPr lang="en-US" sz="6150" dirty="0"/>
          </a:p>
        </p:txBody>
      </p:sp>
      <p:sp>
        <p:nvSpPr>
          <p:cNvPr id="4" name="Text 1"/>
          <p:cNvSpPr/>
          <p:nvPr/>
        </p:nvSpPr>
        <p:spPr>
          <a:xfrm>
            <a:off x="6280190" y="2787491"/>
            <a:ext cx="7556421" cy="725805"/>
          </a:xfrm>
          <a:prstGeom prst="rect">
            <a:avLst/>
          </a:prstGeom>
          <a:noFill/>
          <a:ln/>
        </p:spPr>
        <p:txBody>
          <a:bodyPr wrap="square" lIns="0" tIns="0" rIns="0" bIns="0" rtlCol="0" anchor="t"/>
          <a:lstStyle/>
          <a:p>
            <a:pPr marL="0" indent="0" algn="l">
              <a:lnSpc>
                <a:spcPts val="2850"/>
              </a:lnSpc>
              <a:buNone/>
            </a:pPr>
            <a:r>
              <a:rPr lang="en-US" sz="1750" dirty="0">
                <a:solidFill>
                  <a:srgbClr val="5B6E8C"/>
                </a:solidFill>
                <a:latin typeface="Manrope" pitchFamily="34" charset="0"/>
                <a:ea typeface="Manrope" pitchFamily="34" charset="-122"/>
                <a:cs typeface="Manrope" pitchFamily="34" charset="-120"/>
              </a:rPr>
              <a:t>You don't have to be perfect — </a:t>
            </a:r>
            <a:r>
              <a:rPr lang="en-US" sz="1750" b="1" dirty="0">
                <a:solidFill>
                  <a:srgbClr val="5B6E8C"/>
                </a:solidFill>
                <a:latin typeface="Manrope" pitchFamily="34" charset="0"/>
                <a:ea typeface="Manrope" pitchFamily="34" charset="-122"/>
                <a:cs typeface="Manrope" pitchFamily="34" charset="-120"/>
              </a:rPr>
              <a:t>just start somewhere.</a:t>
            </a:r>
            <a:r>
              <a:rPr lang="en-US" sz="1750" dirty="0">
                <a:solidFill>
                  <a:srgbClr val="5B6E8C"/>
                </a:solidFill>
                <a:latin typeface="Manrope" pitchFamily="34" charset="0"/>
                <a:ea typeface="Manrope" pitchFamily="34" charset="-122"/>
                <a:cs typeface="Manrope" pitchFamily="34" charset="-120"/>
              </a:rPr>
              <a:t> The choices you make today are building the world you'll live in tomorrow.</a:t>
            </a:r>
            <a:endParaRPr lang="en-US" sz="1750" dirty="0"/>
          </a:p>
        </p:txBody>
      </p:sp>
      <p:sp>
        <p:nvSpPr>
          <p:cNvPr id="5" name="Shape 2"/>
          <p:cNvSpPr/>
          <p:nvPr/>
        </p:nvSpPr>
        <p:spPr>
          <a:xfrm>
            <a:off x="6280190" y="3768447"/>
            <a:ext cx="7556421" cy="2992041"/>
          </a:xfrm>
          <a:prstGeom prst="roundRect">
            <a:avLst>
              <a:gd name="adj" fmla="val 11372"/>
            </a:avLst>
          </a:prstGeom>
          <a:solidFill>
            <a:srgbClr val="E6F7FF"/>
          </a:solidFill>
          <a:ln w="7620">
            <a:solidFill>
              <a:srgbClr val="B3D5E4"/>
            </a:solidFill>
            <a:prstDash val="solid"/>
          </a:ln>
        </p:spPr>
      </p:sp>
      <p:sp>
        <p:nvSpPr>
          <p:cNvPr id="6" name="Shape 3"/>
          <p:cNvSpPr/>
          <p:nvPr/>
        </p:nvSpPr>
        <p:spPr>
          <a:xfrm>
            <a:off x="6287810" y="3776067"/>
            <a:ext cx="3770590" cy="1669852"/>
          </a:xfrm>
          <a:prstGeom prst="roundRect">
            <a:avLst>
              <a:gd name="adj" fmla="val 20376"/>
            </a:avLst>
          </a:prstGeom>
          <a:solidFill>
            <a:srgbClr val="E6F7FF"/>
          </a:solidFill>
          <a:ln/>
        </p:spPr>
      </p:sp>
      <p:sp>
        <p:nvSpPr>
          <p:cNvPr id="7" name="Text 4"/>
          <p:cNvSpPr/>
          <p:nvPr/>
        </p:nvSpPr>
        <p:spPr>
          <a:xfrm>
            <a:off x="6514624" y="4002881"/>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000000"/>
                </a:solidFill>
                <a:latin typeface="Alexandria Medium" pitchFamily="34" charset="0"/>
                <a:ea typeface="Alexandria Medium" pitchFamily="34" charset="-122"/>
                <a:cs typeface="Alexandria Medium" pitchFamily="34" charset="-120"/>
              </a:rPr>
              <a:t>🚶 Move Differently</a:t>
            </a:r>
            <a:endParaRPr lang="en-US" sz="2200" dirty="0"/>
          </a:p>
        </p:txBody>
      </p:sp>
      <p:sp>
        <p:nvSpPr>
          <p:cNvPr id="8" name="Text 5"/>
          <p:cNvSpPr/>
          <p:nvPr/>
        </p:nvSpPr>
        <p:spPr>
          <a:xfrm>
            <a:off x="6514624" y="4493300"/>
            <a:ext cx="3316962" cy="725805"/>
          </a:xfrm>
          <a:prstGeom prst="rect">
            <a:avLst/>
          </a:prstGeom>
          <a:noFill/>
          <a:ln/>
        </p:spPr>
        <p:txBody>
          <a:bodyPr wrap="square" lIns="0" tIns="0" rIns="0" bIns="0" rtlCol="0" anchor="t"/>
          <a:lstStyle/>
          <a:p>
            <a:pPr marL="0" indent="0" algn="l">
              <a:lnSpc>
                <a:spcPts val="2850"/>
              </a:lnSpc>
              <a:buNone/>
            </a:pPr>
            <a:r>
              <a:rPr lang="en-US" sz="1750" dirty="0">
                <a:solidFill>
                  <a:srgbClr val="000000"/>
                </a:solidFill>
                <a:latin typeface="Manrope" pitchFamily="34" charset="0"/>
                <a:ea typeface="Manrope" pitchFamily="34" charset="-122"/>
                <a:cs typeface="Manrope" pitchFamily="34" charset="-120"/>
              </a:rPr>
              <a:t>Walk, bike, or ride transit when you can.</a:t>
            </a:r>
            <a:endParaRPr lang="en-US" sz="1750" dirty="0"/>
          </a:p>
        </p:txBody>
      </p:sp>
      <p:sp>
        <p:nvSpPr>
          <p:cNvPr id="9" name="Shape 6"/>
          <p:cNvSpPr/>
          <p:nvPr/>
        </p:nvSpPr>
        <p:spPr>
          <a:xfrm>
            <a:off x="10058400" y="3776067"/>
            <a:ext cx="3770590" cy="1669852"/>
          </a:xfrm>
          <a:prstGeom prst="rect">
            <a:avLst/>
          </a:prstGeom>
          <a:solidFill>
            <a:srgbClr val="E6F7FF"/>
          </a:solidFill>
          <a:ln/>
        </p:spPr>
      </p:sp>
      <p:sp>
        <p:nvSpPr>
          <p:cNvPr id="10" name="Shape 7"/>
          <p:cNvSpPr/>
          <p:nvPr/>
        </p:nvSpPr>
        <p:spPr>
          <a:xfrm>
            <a:off x="10058400" y="3776067"/>
            <a:ext cx="30480" cy="1669852"/>
          </a:xfrm>
          <a:prstGeom prst="roundRect">
            <a:avLst>
              <a:gd name="adj" fmla="val 1116279"/>
            </a:avLst>
          </a:prstGeom>
          <a:solidFill>
            <a:srgbClr val="B3D5E4"/>
          </a:solidFill>
          <a:ln/>
        </p:spPr>
      </p:sp>
      <p:sp>
        <p:nvSpPr>
          <p:cNvPr id="11" name="Text 8"/>
          <p:cNvSpPr/>
          <p:nvPr/>
        </p:nvSpPr>
        <p:spPr>
          <a:xfrm>
            <a:off x="10285214" y="4002881"/>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000000"/>
                </a:solidFill>
                <a:latin typeface="Alexandria Medium" pitchFamily="34" charset="0"/>
                <a:ea typeface="Alexandria Medium" pitchFamily="34" charset="-122"/>
                <a:cs typeface="Alexandria Medium" pitchFamily="34" charset="-120"/>
              </a:rPr>
              <a:t>📢 Speak Up</a:t>
            </a:r>
            <a:endParaRPr lang="en-US" sz="2200" dirty="0"/>
          </a:p>
        </p:txBody>
      </p:sp>
      <p:sp>
        <p:nvSpPr>
          <p:cNvPr id="12" name="Text 9"/>
          <p:cNvSpPr/>
          <p:nvPr/>
        </p:nvSpPr>
        <p:spPr>
          <a:xfrm>
            <a:off x="10285214" y="4493300"/>
            <a:ext cx="3316962" cy="725805"/>
          </a:xfrm>
          <a:prstGeom prst="rect">
            <a:avLst/>
          </a:prstGeom>
          <a:noFill/>
          <a:ln/>
        </p:spPr>
        <p:txBody>
          <a:bodyPr wrap="square" lIns="0" tIns="0" rIns="0" bIns="0" rtlCol="0" anchor="t"/>
          <a:lstStyle/>
          <a:p>
            <a:pPr marL="0" indent="0" algn="l">
              <a:lnSpc>
                <a:spcPts val="2850"/>
              </a:lnSpc>
              <a:buNone/>
            </a:pPr>
            <a:r>
              <a:rPr lang="en-US" sz="1750" dirty="0">
                <a:solidFill>
                  <a:srgbClr val="000000"/>
                </a:solidFill>
                <a:latin typeface="Manrope" pitchFamily="34" charset="0"/>
                <a:ea typeface="Manrope" pitchFamily="34" charset="-122"/>
                <a:cs typeface="Manrope" pitchFamily="34" charset="-120"/>
              </a:rPr>
              <a:t>Advocate for better options in your school and community.</a:t>
            </a:r>
            <a:endParaRPr lang="en-US" sz="1750" dirty="0"/>
          </a:p>
        </p:txBody>
      </p:sp>
      <p:sp>
        <p:nvSpPr>
          <p:cNvPr id="13" name="Shape 10"/>
          <p:cNvSpPr/>
          <p:nvPr/>
        </p:nvSpPr>
        <p:spPr>
          <a:xfrm>
            <a:off x="6287810" y="5445919"/>
            <a:ext cx="7541181" cy="1306949"/>
          </a:xfrm>
          <a:prstGeom prst="rect">
            <a:avLst/>
          </a:prstGeom>
          <a:solidFill>
            <a:srgbClr val="E6F7FF"/>
          </a:solidFill>
          <a:ln/>
        </p:spPr>
      </p:sp>
      <p:sp>
        <p:nvSpPr>
          <p:cNvPr id="14" name="Shape 11"/>
          <p:cNvSpPr/>
          <p:nvPr/>
        </p:nvSpPr>
        <p:spPr>
          <a:xfrm>
            <a:off x="6287810" y="5445919"/>
            <a:ext cx="7541181" cy="30480"/>
          </a:xfrm>
          <a:prstGeom prst="roundRect">
            <a:avLst>
              <a:gd name="adj" fmla="val 1116279"/>
            </a:avLst>
          </a:prstGeom>
          <a:solidFill>
            <a:srgbClr val="B3D5E4"/>
          </a:solidFill>
          <a:ln/>
        </p:spPr>
      </p:sp>
      <p:sp>
        <p:nvSpPr>
          <p:cNvPr id="15" name="Text 12"/>
          <p:cNvSpPr/>
          <p:nvPr/>
        </p:nvSpPr>
        <p:spPr>
          <a:xfrm>
            <a:off x="6514624" y="5672733"/>
            <a:ext cx="2835235" cy="354330"/>
          </a:xfrm>
          <a:prstGeom prst="rect">
            <a:avLst/>
          </a:prstGeom>
          <a:noFill/>
          <a:ln/>
        </p:spPr>
        <p:txBody>
          <a:bodyPr wrap="none" lIns="0" tIns="0" rIns="0" bIns="0" rtlCol="0" anchor="t"/>
          <a:lstStyle/>
          <a:p>
            <a:pPr marL="0" indent="0" algn="l">
              <a:lnSpc>
                <a:spcPts val="2750"/>
              </a:lnSpc>
              <a:buNone/>
            </a:pPr>
            <a:r>
              <a:rPr lang="en-US" sz="2200" dirty="0">
                <a:solidFill>
                  <a:srgbClr val="000000"/>
                </a:solidFill>
                <a:latin typeface="Alexandria Medium" pitchFamily="34" charset="0"/>
                <a:ea typeface="Alexandria Medium" pitchFamily="34" charset="-122"/>
                <a:cs typeface="Alexandria Medium" pitchFamily="34" charset="-120"/>
              </a:rPr>
              <a:t>🌱 Think Long-Term</a:t>
            </a:r>
            <a:endParaRPr lang="en-US" sz="2200" dirty="0"/>
          </a:p>
        </p:txBody>
      </p:sp>
      <p:sp>
        <p:nvSpPr>
          <p:cNvPr id="16" name="Text 13"/>
          <p:cNvSpPr/>
          <p:nvPr/>
        </p:nvSpPr>
        <p:spPr>
          <a:xfrm>
            <a:off x="6514624" y="6163151"/>
            <a:ext cx="7087553" cy="362903"/>
          </a:xfrm>
          <a:prstGeom prst="rect">
            <a:avLst/>
          </a:prstGeom>
          <a:noFill/>
          <a:ln/>
        </p:spPr>
        <p:txBody>
          <a:bodyPr wrap="none" lIns="0" tIns="0" rIns="0" bIns="0" rtlCol="0" anchor="t"/>
          <a:lstStyle/>
          <a:p>
            <a:pPr marL="0" indent="0" algn="l">
              <a:lnSpc>
                <a:spcPts val="2850"/>
              </a:lnSpc>
              <a:buNone/>
            </a:pPr>
            <a:r>
              <a:rPr lang="en-US" sz="1750" dirty="0">
                <a:solidFill>
                  <a:srgbClr val="000000"/>
                </a:solidFill>
                <a:latin typeface="Manrope" pitchFamily="34" charset="0"/>
                <a:ea typeface="Manrope" pitchFamily="34" charset="-122"/>
                <a:cs typeface="Manrope" pitchFamily="34" charset="-120"/>
              </a:rPr>
              <a:t>Small daily choices add up to a big difference over time.</a:t>
            </a:r>
            <a:endParaRPr lang="en-US" sz="175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1429580" y="4094161"/>
            <a:ext cx="6502410" cy="1417558"/>
          </a:xfrm>
          <a:prstGeom prst="rect">
            <a:avLst/>
          </a:prstGeom>
          <a:noFill/>
          <a:ln/>
        </p:spPr>
        <p:txBody>
          <a:bodyPr wrap="square" lIns="0" tIns="0" rIns="0" bIns="0" rtlCol="0" anchor="t"/>
          <a:lstStyle/>
          <a:p>
            <a:pPr marL="0" indent="0" algn="ctr">
              <a:lnSpc>
                <a:spcPts val="5550"/>
              </a:lnSpc>
              <a:buNone/>
            </a:pPr>
            <a:r>
              <a:rPr lang="en-US" sz="3600" dirty="0">
                <a:solidFill>
                  <a:srgbClr val="5B6E8C"/>
                </a:solidFill>
                <a:latin typeface="Alexandria Medium" pitchFamily="34" charset="0"/>
                <a:ea typeface="Alexandria Medium" pitchFamily="34" charset="-122"/>
                <a:cs typeface="Alexandria Medium" pitchFamily="34" charset="-120"/>
              </a:rPr>
              <a:t>Green Ambassadors from </a:t>
            </a:r>
          </a:p>
          <a:p>
            <a:pPr marL="0" indent="0" algn="ctr">
              <a:lnSpc>
                <a:spcPts val="5550"/>
              </a:lnSpc>
              <a:buNone/>
            </a:pPr>
            <a:r>
              <a:rPr lang="en-US" sz="3600" dirty="0" err="1">
                <a:solidFill>
                  <a:srgbClr val="5B6E8C"/>
                </a:solidFill>
                <a:latin typeface="Alexandria Medium" pitchFamily="34" charset="0"/>
                <a:ea typeface="Alexandria Medium" pitchFamily="34" charset="-122"/>
                <a:cs typeface="Alexandria Medium" pitchFamily="34" charset="-120"/>
              </a:rPr>
              <a:t>Çağdaş</a:t>
            </a:r>
            <a:r>
              <a:rPr lang="en-US" sz="3600" dirty="0">
                <a:solidFill>
                  <a:srgbClr val="5B6E8C"/>
                </a:solidFill>
                <a:latin typeface="Alexandria Medium" pitchFamily="34" charset="0"/>
                <a:ea typeface="Alexandria Medium" pitchFamily="34" charset="-122"/>
                <a:cs typeface="Alexandria Medium" pitchFamily="34" charset="-120"/>
              </a:rPr>
              <a:t> Science High School </a:t>
            </a:r>
          </a:p>
        </p:txBody>
      </p:sp>
      <p:sp>
        <p:nvSpPr>
          <p:cNvPr id="7" name="Text 0">
            <a:extLst>
              <a:ext uri="{FF2B5EF4-FFF2-40B4-BE49-F238E27FC236}">
                <a16:creationId xmlns:a16="http://schemas.microsoft.com/office/drawing/2014/main" id="{C21C2C5C-9D6F-9C4E-8D46-C69789E050A2}"/>
              </a:ext>
            </a:extLst>
          </p:cNvPr>
          <p:cNvSpPr/>
          <p:nvPr/>
        </p:nvSpPr>
        <p:spPr>
          <a:xfrm>
            <a:off x="1986869" y="2617904"/>
            <a:ext cx="6397279" cy="1417558"/>
          </a:xfrm>
          <a:prstGeom prst="rect">
            <a:avLst/>
          </a:prstGeom>
          <a:noFill/>
          <a:ln/>
        </p:spPr>
        <p:txBody>
          <a:bodyPr wrap="square" lIns="0" tIns="0" rIns="0" bIns="0" rtlCol="0" anchor="t"/>
          <a:lstStyle/>
          <a:p>
            <a:pPr marL="0" indent="0" algn="l">
              <a:lnSpc>
                <a:spcPts val="5550"/>
              </a:lnSpc>
              <a:buNone/>
            </a:pPr>
            <a:r>
              <a:rPr lang="en-US" sz="7200" b="1" dirty="0">
                <a:solidFill>
                  <a:srgbClr val="5B6E8C"/>
                </a:solidFill>
                <a:latin typeface="Alexandria Medium" pitchFamily="34" charset="0"/>
                <a:ea typeface="Alexandria Medium" pitchFamily="34" charset="-122"/>
                <a:cs typeface="Alexandria Medium" pitchFamily="34" charset="-120"/>
              </a:rPr>
              <a:t>Thank you. </a:t>
            </a:r>
            <a:endParaRPr lang="en-US" sz="7200" b="1" dirty="0"/>
          </a:p>
        </p:txBody>
      </p:sp>
      <p:sp>
        <p:nvSpPr>
          <p:cNvPr id="8" name="Freeform 4">
            <a:extLst>
              <a:ext uri="{FF2B5EF4-FFF2-40B4-BE49-F238E27FC236}">
                <a16:creationId xmlns:a16="http://schemas.microsoft.com/office/drawing/2014/main" id="{D571674C-3271-314C-B26F-0D32810CCB45}"/>
              </a:ext>
            </a:extLst>
          </p:cNvPr>
          <p:cNvSpPr/>
          <p:nvPr/>
        </p:nvSpPr>
        <p:spPr>
          <a:xfrm>
            <a:off x="2244374" y="5548738"/>
            <a:ext cx="1483148" cy="1483148"/>
          </a:xfrm>
          <a:custGeom>
            <a:avLst/>
            <a:gdLst/>
            <a:ahLst/>
            <a:cxnLst/>
            <a:rect l="l" t="t" r="r" b="b"/>
            <a:pathLst>
              <a:path w="2224722" h="2224722">
                <a:moveTo>
                  <a:pt x="0" y="0"/>
                </a:moveTo>
                <a:lnTo>
                  <a:pt x="2224722" y="0"/>
                </a:lnTo>
                <a:lnTo>
                  <a:pt x="2224722" y="2224722"/>
                </a:lnTo>
                <a:lnTo>
                  <a:pt x="0" y="2224722"/>
                </a:lnTo>
                <a:lnTo>
                  <a:pt x="0" y="0"/>
                </a:lnTo>
                <a:close/>
              </a:path>
            </a:pathLst>
          </a:custGeom>
          <a:blipFill>
            <a:blip r:embed="rId4"/>
            <a:stretch>
              <a:fillRect/>
            </a:stretch>
          </a:blipFill>
        </p:spPr>
      </p:sp>
      <p:sp>
        <p:nvSpPr>
          <p:cNvPr id="9" name="Freeform 5">
            <a:extLst>
              <a:ext uri="{FF2B5EF4-FFF2-40B4-BE49-F238E27FC236}">
                <a16:creationId xmlns:a16="http://schemas.microsoft.com/office/drawing/2014/main" id="{439C361E-3F17-5B4A-8F34-95401FB33A04}"/>
              </a:ext>
            </a:extLst>
          </p:cNvPr>
          <p:cNvSpPr/>
          <p:nvPr/>
        </p:nvSpPr>
        <p:spPr>
          <a:xfrm>
            <a:off x="3878236" y="5903121"/>
            <a:ext cx="3480368" cy="774382"/>
          </a:xfrm>
          <a:custGeom>
            <a:avLst/>
            <a:gdLst/>
            <a:ahLst/>
            <a:cxnLst/>
            <a:rect l="l" t="t" r="r" b="b"/>
            <a:pathLst>
              <a:path w="5220552" h="1161573">
                <a:moveTo>
                  <a:pt x="0" y="0"/>
                </a:moveTo>
                <a:lnTo>
                  <a:pt x="5220552" y="0"/>
                </a:lnTo>
                <a:lnTo>
                  <a:pt x="5220552" y="1161573"/>
                </a:lnTo>
                <a:lnTo>
                  <a:pt x="0" y="1161573"/>
                </a:lnTo>
                <a:lnTo>
                  <a:pt x="0" y="0"/>
                </a:lnTo>
                <a:close/>
              </a:path>
            </a:pathLst>
          </a:custGeom>
          <a:blipFill>
            <a:blip r:embed="rId5"/>
            <a:stretch>
              <a:fillRect/>
            </a:stretch>
          </a:blipFill>
        </p:spPr>
      </p:sp>
      <p:sp>
        <p:nvSpPr>
          <p:cNvPr id="10" name="Freeform 6">
            <a:extLst>
              <a:ext uri="{FF2B5EF4-FFF2-40B4-BE49-F238E27FC236}">
                <a16:creationId xmlns:a16="http://schemas.microsoft.com/office/drawing/2014/main" id="{27A56A01-6ACD-7E4F-B149-0B132F92CDD0}"/>
              </a:ext>
            </a:extLst>
          </p:cNvPr>
          <p:cNvSpPr/>
          <p:nvPr/>
        </p:nvSpPr>
        <p:spPr>
          <a:xfrm>
            <a:off x="765499" y="5900721"/>
            <a:ext cx="1328162" cy="727760"/>
          </a:xfrm>
          <a:custGeom>
            <a:avLst/>
            <a:gdLst/>
            <a:ahLst/>
            <a:cxnLst/>
            <a:rect l="l" t="t" r="r" b="b"/>
            <a:pathLst>
              <a:path w="1992243" h="1091640">
                <a:moveTo>
                  <a:pt x="0" y="0"/>
                </a:moveTo>
                <a:lnTo>
                  <a:pt x="1992243" y="0"/>
                </a:lnTo>
                <a:lnTo>
                  <a:pt x="1992243" y="1091640"/>
                </a:lnTo>
                <a:lnTo>
                  <a:pt x="0" y="1091640"/>
                </a:lnTo>
                <a:lnTo>
                  <a:pt x="0" y="0"/>
                </a:lnTo>
                <a:close/>
              </a:path>
            </a:pathLst>
          </a:custGeom>
          <a:blipFill>
            <a:blip r:embed="rId6"/>
            <a:stretch>
              <a:fillRect/>
            </a:stretch>
          </a:blipFill>
        </p:spPr>
      </p:sp>
      <p:sp>
        <p:nvSpPr>
          <p:cNvPr id="11" name="TextBox 7">
            <a:extLst>
              <a:ext uri="{FF2B5EF4-FFF2-40B4-BE49-F238E27FC236}">
                <a16:creationId xmlns:a16="http://schemas.microsoft.com/office/drawing/2014/main" id="{99C6E614-703B-2B47-9360-C06AEF2525B3}"/>
              </a:ext>
            </a:extLst>
          </p:cNvPr>
          <p:cNvSpPr txBox="1"/>
          <p:nvPr/>
        </p:nvSpPr>
        <p:spPr>
          <a:xfrm>
            <a:off x="888957" y="6868186"/>
            <a:ext cx="7495191" cy="910249"/>
          </a:xfrm>
          <a:prstGeom prst="rect">
            <a:avLst/>
          </a:prstGeom>
        </p:spPr>
        <p:txBody>
          <a:bodyPr wrap="square" lIns="0" tIns="0" rIns="0" bIns="0" rtlCol="0" anchor="t">
            <a:spAutoFit/>
          </a:bodyPr>
          <a:lstStyle/>
          <a:p>
            <a:pPr algn="just">
              <a:lnSpc>
                <a:spcPts val="1846"/>
              </a:lnSpc>
            </a:pPr>
            <a:endParaRPr sz="1200" dirty="0"/>
          </a:p>
          <a:p>
            <a:pPr algn="just">
              <a:lnSpc>
                <a:spcPts val="1846"/>
              </a:lnSpc>
              <a:spcBef>
                <a:spcPct val="0"/>
              </a:spcBef>
            </a:pPr>
            <a:r>
              <a:rPr lang="en-US" sz="1319" dirty="0">
                <a:solidFill>
                  <a:srgbClr val="44433F"/>
                </a:solidFill>
                <a:latin typeface="Public Sans"/>
                <a:ea typeface="Public Sans"/>
                <a:cs typeface="Public Sans"/>
                <a:sym typeface="Public Sans"/>
              </a:rPr>
              <a:t>The European Commission's support for the production of this publication does not constitute an endorsement of the contents, which reflect the views only of the authors, and the Commission cannot be held responsible for any use which may be made of the information contained therein.</a:t>
            </a:r>
          </a:p>
        </p:txBody>
      </p:sp>
      <p:grpSp>
        <p:nvGrpSpPr>
          <p:cNvPr id="12" name="Group 8">
            <a:extLst>
              <a:ext uri="{FF2B5EF4-FFF2-40B4-BE49-F238E27FC236}">
                <a16:creationId xmlns:a16="http://schemas.microsoft.com/office/drawing/2014/main" id="{84638682-4AB0-274C-81AA-2CE3FD62FFE3}"/>
              </a:ext>
            </a:extLst>
          </p:cNvPr>
          <p:cNvGrpSpPr/>
          <p:nvPr/>
        </p:nvGrpSpPr>
        <p:grpSpPr>
          <a:xfrm>
            <a:off x="7168485" y="5611696"/>
            <a:ext cx="1305810" cy="1305810"/>
            <a:chOff x="0" y="0"/>
            <a:chExt cx="812800" cy="812800"/>
          </a:xfrm>
        </p:grpSpPr>
        <p:sp>
          <p:nvSpPr>
            <p:cNvPr id="13" name="Freeform 9">
              <a:extLst>
                <a:ext uri="{FF2B5EF4-FFF2-40B4-BE49-F238E27FC236}">
                  <a16:creationId xmlns:a16="http://schemas.microsoft.com/office/drawing/2014/main" id="{90FB7FFE-26F8-5A44-AE09-11575703DAA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7"/>
              <a:stretch>
                <a:fillRect l="-14705" r="-14705"/>
              </a:stretch>
            </a:blipFill>
          </p:spPr>
        </p:sp>
      </p:grpSp>
    </p:spTree>
    <p:extLst>
      <p:ext uri="{BB962C8B-B14F-4D97-AF65-F5344CB8AC3E}">
        <p14:creationId xmlns:p14="http://schemas.microsoft.com/office/powerpoint/2010/main" val="17763092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841</Words>
  <Application>Microsoft Macintosh PowerPoint</Application>
  <PresentationFormat>Özel</PresentationFormat>
  <Paragraphs>93</Paragraphs>
  <Slides>11</Slides>
  <Notes>11</Notes>
  <HiddenSlides>0</HiddenSlides>
  <MMClips>0</MMClips>
  <ScaleCrop>false</ScaleCrop>
  <HeadingPairs>
    <vt:vector size="6" baseType="variant">
      <vt:variant>
        <vt:lpstr>Kullanılan Yazı Tipleri</vt:lpstr>
      </vt:variant>
      <vt:variant>
        <vt:i4>6</vt:i4>
      </vt:variant>
      <vt:variant>
        <vt:lpstr>Tema</vt:lpstr>
      </vt:variant>
      <vt:variant>
        <vt:i4>1</vt:i4>
      </vt:variant>
      <vt:variant>
        <vt:lpstr>Slayt Başlıkları</vt:lpstr>
      </vt:variant>
      <vt:variant>
        <vt:i4>11</vt:i4>
      </vt:variant>
    </vt:vector>
  </HeadingPairs>
  <TitlesOfParts>
    <vt:vector size="18" baseType="lpstr">
      <vt:lpstr>Alexandria Light</vt:lpstr>
      <vt:lpstr>Manrope</vt:lpstr>
      <vt:lpstr>Alexandria Medium</vt:lpstr>
      <vt:lpstr>Public Sans</vt:lpstr>
      <vt:lpstr>Calibri</vt:lpstr>
      <vt:lpstr>Arial</vt:lpstr>
      <vt:lpstr>Office Theme</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subject/>
  <dc:creator/>
  <cp:lastModifiedBy>Merve DİYARBAKIRLI</cp:lastModifiedBy>
  <cp:revision>2</cp:revision>
  <dcterms:created xsi:type="dcterms:W3CDTF">2026-02-19T07:00:48Z</dcterms:created>
  <dcterms:modified xsi:type="dcterms:W3CDTF">2026-02-22T17:22:47Z</dcterms:modified>
</cp:coreProperties>
</file>