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4"/>
  </p:notesMasterIdLst>
  <p:sldIdLst>
    <p:sldId id="261" r:id="rId2"/>
    <p:sldId id="256" r:id="rId3"/>
    <p:sldId id="257" r:id="rId4"/>
    <p:sldId id="258" r:id="rId5"/>
    <p:sldId id="259" r:id="rId6"/>
    <p:sldId id="260" r:id="rId7"/>
    <p:sldId id="266" r:id="rId8"/>
    <p:sldId id="262" r:id="rId9"/>
    <p:sldId id="263" r:id="rId10"/>
    <p:sldId id="264" r:id="rId11"/>
    <p:sldId id="265" r:id="rId12"/>
    <p:sldId id="267" r:id="rId13"/>
  </p:sldIdLst>
  <p:sldSz cx="14630400" cy="8229600"/>
  <p:notesSz cx="8229600" cy="14630400"/>
  <p:embeddedFontLst>
    <p:embeddedFont>
      <p:font typeface="Calibri" panose="020F0502020204030204" pitchFamily="34" charset="0"/>
      <p:regular r:id="rId15"/>
      <p:bold r:id="rId16"/>
      <p:italic r:id="rId17"/>
      <p:boldItalic r:id="rId18"/>
    </p:embeddedFont>
    <p:embeddedFont>
      <p:font typeface="Fraunces Extra Bold" pitchFamily="2" charset="0"/>
      <p:regular r:id="rId19"/>
      <p:italic r:id="rId20"/>
    </p:embeddedFont>
    <p:embeddedFont>
      <p:font typeface="Nobile" panose="02000503050000020004" pitchFamily="2" charset="0"/>
      <p:regular r:id="rId21"/>
    </p:embeddedFont>
  </p:embeddedFontLst>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98" d="100"/>
          <a:sy n="98" d="100"/>
        </p:scale>
        <p:origin x="384"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51441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38935940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25793706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747163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DEEEE1"/>
          </a:solidFill>
          <a:ln/>
        </p:spPr>
      </p:sp>
      <p:sp>
        <p:nvSpPr>
          <p:cNvPr id="3" name="Shape 1"/>
          <p:cNvSpPr/>
          <p:nvPr/>
        </p:nvSpPr>
        <p:spPr>
          <a:xfrm>
            <a:off x="0" y="0"/>
            <a:ext cx="14630400" cy="8229600"/>
          </a:xfrm>
          <a:prstGeom prst="rect">
            <a:avLst/>
          </a:prstGeom>
          <a:solidFill>
            <a:srgbClr val="FAFFFA"/>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3178790" y="3167454"/>
            <a:ext cx="8272820" cy="708779"/>
          </a:xfrm>
          <a:prstGeom prst="rect">
            <a:avLst/>
          </a:prstGeom>
          <a:noFill/>
          <a:ln/>
        </p:spPr>
        <p:txBody>
          <a:bodyPr wrap="none" lIns="0" tIns="0" rIns="0" bIns="0" rtlCol="0" anchor="t"/>
          <a:lstStyle/>
          <a:p>
            <a:pPr marL="0" indent="0" algn="ctr">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GREEN SKILLS PEER TRAINING EXCHANGE</a:t>
            </a:r>
          </a:p>
          <a:p>
            <a:pPr marL="0" indent="0" algn="ctr">
              <a:lnSpc>
                <a:spcPts val="5550"/>
              </a:lnSpc>
              <a:buNone/>
            </a:pPr>
            <a:endParaRPr lang="en-US" sz="4450" b="1" dirty="0">
              <a:solidFill>
                <a:srgbClr val="3B4540"/>
              </a:solidFill>
              <a:latin typeface="Fraunces Extra Bold" pitchFamily="34" charset="0"/>
              <a:ea typeface="Fraunces Extra Bold" pitchFamily="34" charset="-122"/>
              <a:cs typeface="Fraunces Extra Bold" pitchFamily="34" charset="-120"/>
            </a:endParaRPr>
          </a:p>
          <a:p>
            <a:pPr marL="0" indent="0" algn="ctr">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RECYCLING  </a:t>
            </a:r>
            <a:endParaRPr lang="en-US" sz="4450" dirty="0"/>
          </a:p>
        </p:txBody>
      </p:sp>
      <p:sp>
        <p:nvSpPr>
          <p:cNvPr id="4" name="Text 1"/>
          <p:cNvSpPr/>
          <p:nvPr/>
        </p:nvSpPr>
        <p:spPr>
          <a:xfrm>
            <a:off x="5641632" y="5705560"/>
            <a:ext cx="3347136" cy="362903"/>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March 2026, Eskisehir, </a:t>
            </a:r>
            <a:r>
              <a:rPr lang="en-US" sz="1750" dirty="0" err="1">
                <a:solidFill>
                  <a:srgbClr val="405449"/>
                </a:solidFill>
                <a:latin typeface="Nobile" pitchFamily="34" charset="0"/>
                <a:ea typeface="Nobile" pitchFamily="34" charset="-122"/>
                <a:cs typeface="Nobile" pitchFamily="34" charset="-120"/>
              </a:rPr>
              <a:t>Türkiye</a:t>
            </a:r>
            <a:r>
              <a:rPr lang="en-US" sz="1750" dirty="0">
                <a:solidFill>
                  <a:srgbClr val="405449"/>
                </a:solidFill>
                <a:latin typeface="Nobile" pitchFamily="34" charset="0"/>
                <a:ea typeface="Nobile" pitchFamily="34" charset="-122"/>
                <a:cs typeface="Nobile" pitchFamily="34" charset="-120"/>
              </a:rPr>
              <a:t> </a:t>
            </a:r>
            <a:endParaRPr lang="en-US" sz="1750" dirty="0"/>
          </a:p>
        </p:txBody>
      </p:sp>
      <p:sp>
        <p:nvSpPr>
          <p:cNvPr id="5" name="Freeform 4">
            <a:extLst>
              <a:ext uri="{FF2B5EF4-FFF2-40B4-BE49-F238E27FC236}">
                <a16:creationId xmlns:a16="http://schemas.microsoft.com/office/drawing/2014/main" id="{59139F9A-6B91-7B4D-8877-A7D5C8DE827F}"/>
              </a:ext>
            </a:extLst>
          </p:cNvPr>
          <p:cNvSpPr/>
          <p:nvPr/>
        </p:nvSpPr>
        <p:spPr>
          <a:xfrm>
            <a:off x="4961449" y="6306383"/>
            <a:ext cx="1483148" cy="1483148"/>
          </a:xfrm>
          <a:custGeom>
            <a:avLst/>
            <a:gdLst/>
            <a:ahLst/>
            <a:cxnLst/>
            <a:rect l="l" t="t" r="r" b="b"/>
            <a:pathLst>
              <a:path w="2224722" h="2224722">
                <a:moveTo>
                  <a:pt x="0" y="0"/>
                </a:moveTo>
                <a:lnTo>
                  <a:pt x="2224722" y="0"/>
                </a:lnTo>
                <a:lnTo>
                  <a:pt x="2224722" y="2224722"/>
                </a:lnTo>
                <a:lnTo>
                  <a:pt x="0" y="2224722"/>
                </a:lnTo>
                <a:lnTo>
                  <a:pt x="0" y="0"/>
                </a:lnTo>
                <a:close/>
              </a:path>
            </a:pathLst>
          </a:custGeom>
          <a:blipFill>
            <a:blip r:embed="rId4"/>
            <a:stretch>
              <a:fillRect/>
            </a:stretch>
          </a:blipFill>
        </p:spPr>
      </p:sp>
      <p:sp>
        <p:nvSpPr>
          <p:cNvPr id="6" name="Freeform 5">
            <a:extLst>
              <a:ext uri="{FF2B5EF4-FFF2-40B4-BE49-F238E27FC236}">
                <a16:creationId xmlns:a16="http://schemas.microsoft.com/office/drawing/2014/main" id="{D1B3D81A-8C5D-EA4F-837D-E9151AE7D645}"/>
              </a:ext>
            </a:extLst>
          </p:cNvPr>
          <p:cNvSpPr/>
          <p:nvPr/>
        </p:nvSpPr>
        <p:spPr>
          <a:xfrm>
            <a:off x="6595311" y="6660766"/>
            <a:ext cx="3480368" cy="774382"/>
          </a:xfrm>
          <a:custGeom>
            <a:avLst/>
            <a:gdLst/>
            <a:ahLst/>
            <a:cxnLst/>
            <a:rect l="l" t="t" r="r" b="b"/>
            <a:pathLst>
              <a:path w="5220552" h="1161573">
                <a:moveTo>
                  <a:pt x="0" y="0"/>
                </a:moveTo>
                <a:lnTo>
                  <a:pt x="5220552" y="0"/>
                </a:lnTo>
                <a:lnTo>
                  <a:pt x="5220552" y="1161573"/>
                </a:lnTo>
                <a:lnTo>
                  <a:pt x="0" y="1161573"/>
                </a:lnTo>
                <a:lnTo>
                  <a:pt x="0" y="0"/>
                </a:lnTo>
                <a:close/>
              </a:path>
            </a:pathLst>
          </a:custGeom>
          <a:blipFill>
            <a:blip r:embed="rId5"/>
            <a:stretch>
              <a:fillRect/>
            </a:stretch>
          </a:blipFill>
        </p:spPr>
      </p:sp>
      <p:sp>
        <p:nvSpPr>
          <p:cNvPr id="7" name="Freeform 6">
            <a:extLst>
              <a:ext uri="{FF2B5EF4-FFF2-40B4-BE49-F238E27FC236}">
                <a16:creationId xmlns:a16="http://schemas.microsoft.com/office/drawing/2014/main" id="{56684784-CD42-A14E-8E67-AC4D46EB4579}"/>
              </a:ext>
            </a:extLst>
          </p:cNvPr>
          <p:cNvSpPr/>
          <p:nvPr/>
        </p:nvSpPr>
        <p:spPr>
          <a:xfrm>
            <a:off x="3482574" y="6658366"/>
            <a:ext cx="1328162" cy="727760"/>
          </a:xfrm>
          <a:custGeom>
            <a:avLst/>
            <a:gdLst/>
            <a:ahLst/>
            <a:cxnLst/>
            <a:rect l="l" t="t" r="r" b="b"/>
            <a:pathLst>
              <a:path w="1992243" h="1091640">
                <a:moveTo>
                  <a:pt x="0" y="0"/>
                </a:moveTo>
                <a:lnTo>
                  <a:pt x="1992243" y="0"/>
                </a:lnTo>
                <a:lnTo>
                  <a:pt x="1992243" y="1091640"/>
                </a:lnTo>
                <a:lnTo>
                  <a:pt x="0" y="1091640"/>
                </a:lnTo>
                <a:lnTo>
                  <a:pt x="0" y="0"/>
                </a:lnTo>
                <a:close/>
              </a:path>
            </a:pathLst>
          </a:custGeom>
          <a:blipFill>
            <a:blip r:embed="rId6"/>
            <a:stretch>
              <a:fillRect/>
            </a:stretch>
          </a:blipFill>
        </p:spPr>
      </p:sp>
      <p:sp>
        <p:nvSpPr>
          <p:cNvPr id="8" name="TextBox 7">
            <a:extLst>
              <a:ext uri="{FF2B5EF4-FFF2-40B4-BE49-F238E27FC236}">
                <a16:creationId xmlns:a16="http://schemas.microsoft.com/office/drawing/2014/main" id="{37C6AF24-BA34-2644-9916-B70E219F9F51}"/>
              </a:ext>
            </a:extLst>
          </p:cNvPr>
          <p:cNvSpPr txBox="1"/>
          <p:nvPr/>
        </p:nvSpPr>
        <p:spPr>
          <a:xfrm>
            <a:off x="2119073" y="7314060"/>
            <a:ext cx="10741392" cy="679417"/>
          </a:xfrm>
          <a:prstGeom prst="rect">
            <a:avLst/>
          </a:prstGeom>
        </p:spPr>
        <p:txBody>
          <a:bodyPr wrap="square" lIns="0" tIns="0" rIns="0" bIns="0" rtlCol="0" anchor="t">
            <a:spAutoFit/>
          </a:bodyPr>
          <a:lstStyle/>
          <a:p>
            <a:pPr algn="just">
              <a:lnSpc>
                <a:spcPts val="1846"/>
              </a:lnSpc>
            </a:pPr>
            <a:endParaRPr sz="1200"/>
          </a:p>
          <a:p>
            <a:pPr algn="just">
              <a:lnSpc>
                <a:spcPts val="1846"/>
              </a:lnSpc>
              <a:spcBef>
                <a:spcPct val="0"/>
              </a:spcBef>
            </a:pPr>
            <a:r>
              <a:rPr lang="en-US" sz="1319">
                <a:solidFill>
                  <a:srgbClr val="44433F"/>
                </a:solidFill>
                <a:latin typeface="Public Sans"/>
                <a:ea typeface="Public Sans"/>
                <a:cs typeface="Public Sans"/>
                <a:sym typeface="Public Sans"/>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p>
        </p:txBody>
      </p:sp>
      <p:grpSp>
        <p:nvGrpSpPr>
          <p:cNvPr id="9" name="Group 8">
            <a:extLst>
              <a:ext uri="{FF2B5EF4-FFF2-40B4-BE49-F238E27FC236}">
                <a16:creationId xmlns:a16="http://schemas.microsoft.com/office/drawing/2014/main" id="{9D81F9DA-48E4-E34B-BA22-89E26E6C831D}"/>
              </a:ext>
            </a:extLst>
          </p:cNvPr>
          <p:cNvGrpSpPr/>
          <p:nvPr/>
        </p:nvGrpSpPr>
        <p:grpSpPr>
          <a:xfrm>
            <a:off x="9885560" y="6369341"/>
            <a:ext cx="1305810" cy="1305810"/>
            <a:chOff x="0" y="0"/>
            <a:chExt cx="812800" cy="812800"/>
          </a:xfrm>
        </p:grpSpPr>
        <p:sp>
          <p:nvSpPr>
            <p:cNvPr id="10" name="Freeform 9">
              <a:extLst>
                <a:ext uri="{FF2B5EF4-FFF2-40B4-BE49-F238E27FC236}">
                  <a16:creationId xmlns:a16="http://schemas.microsoft.com/office/drawing/2014/main" id="{40E7817A-682D-9943-A049-CC6FB6E2519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14705" r="-14705"/>
              </a:stretch>
            </a:blipFill>
          </p:spPr>
        </p:sp>
      </p:grpSp>
    </p:spTree>
    <p:extLst>
      <p:ext uri="{BB962C8B-B14F-4D97-AF65-F5344CB8AC3E}">
        <p14:creationId xmlns:p14="http://schemas.microsoft.com/office/powerpoint/2010/main" val="24615203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2872978"/>
            <a:ext cx="7556421" cy="1417558"/>
          </a:xfrm>
          <a:prstGeom prst="rect">
            <a:avLst/>
          </a:prstGeom>
          <a:noFill/>
          <a:ln/>
        </p:spPr>
        <p:txBody>
          <a:bodyPr wrap="squar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What Happens to Your Trash?</a:t>
            </a:r>
            <a:endParaRPr lang="en-US" sz="4450" dirty="0"/>
          </a:p>
        </p:txBody>
      </p:sp>
      <p:sp>
        <p:nvSpPr>
          <p:cNvPr id="4" name="Text 1"/>
          <p:cNvSpPr/>
          <p:nvPr/>
        </p:nvSpPr>
        <p:spPr>
          <a:xfrm>
            <a:off x="793790" y="4630698"/>
            <a:ext cx="7556421" cy="72580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Every year, the world produces over </a:t>
            </a:r>
            <a:r>
              <a:rPr lang="en-US" sz="1750" b="1" dirty="0">
                <a:solidFill>
                  <a:srgbClr val="405449"/>
                </a:solidFill>
                <a:latin typeface="Nobile" pitchFamily="34" charset="0"/>
                <a:ea typeface="Nobile" pitchFamily="34" charset="-122"/>
                <a:cs typeface="Nobile" pitchFamily="34" charset="-120"/>
              </a:rPr>
              <a:t>2 billion tons of waste</a:t>
            </a:r>
            <a:r>
              <a:rPr lang="en-US" sz="1750" dirty="0">
                <a:solidFill>
                  <a:srgbClr val="405449"/>
                </a:solidFill>
                <a:latin typeface="Nobile" pitchFamily="34" charset="0"/>
                <a:ea typeface="Nobile" pitchFamily="34" charset="-122"/>
                <a:cs typeface="Nobile" pitchFamily="34" charset="-120"/>
              </a:rPr>
              <a:t> — and most of it doesn't just disappear. Where does yours go?</a:t>
            </a:r>
            <a:endParaRPr lang="en-US" sz="17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793790" y="1696641"/>
            <a:ext cx="3560445" cy="354330"/>
          </a:xfrm>
          <a:prstGeom prst="rect">
            <a:avLst/>
          </a:prstGeom>
          <a:noFill/>
          <a:ln/>
        </p:spPr>
        <p:txBody>
          <a:bodyPr wrap="none" lIns="0" tIns="0" rIns="0" bIns="0" rtlCol="0" anchor="t"/>
          <a:lstStyle/>
          <a:p>
            <a:pPr marL="0" indent="0" algn="l">
              <a:lnSpc>
                <a:spcPts val="2750"/>
              </a:lnSpc>
              <a:buNone/>
            </a:pPr>
            <a:r>
              <a:rPr lang="en-US" sz="2200" b="1" dirty="0">
                <a:solidFill>
                  <a:srgbClr val="3B4540"/>
                </a:solidFill>
                <a:latin typeface="Fraunces Extra Bold" pitchFamily="34" charset="0"/>
                <a:ea typeface="Fraunces Extra Bold" pitchFamily="34" charset="-122"/>
                <a:cs typeface="Fraunces Extra Bold" pitchFamily="34" charset="-120"/>
              </a:rPr>
              <a:t>The Scale of the Problem</a:t>
            </a:r>
            <a:endParaRPr lang="en-US" sz="2200" dirty="0"/>
          </a:p>
        </p:txBody>
      </p:sp>
      <p:sp>
        <p:nvSpPr>
          <p:cNvPr id="3" name="Text 1"/>
          <p:cNvSpPr/>
          <p:nvPr/>
        </p:nvSpPr>
        <p:spPr>
          <a:xfrm>
            <a:off x="793790" y="2141696"/>
            <a:ext cx="8395811" cy="708779"/>
          </a:xfrm>
          <a:prstGeom prst="rect">
            <a:avLst/>
          </a:prstGeom>
          <a:noFill/>
          <a:ln/>
        </p:spPr>
        <p:txBody>
          <a:bodyPr wrap="non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Your Trash Has a Hidden Life</a:t>
            </a:r>
            <a:endParaRPr lang="en-US" sz="4450" dirty="0"/>
          </a:p>
        </p:txBody>
      </p:sp>
      <p:sp>
        <p:nvSpPr>
          <p:cNvPr id="4" name="Text 2"/>
          <p:cNvSpPr/>
          <p:nvPr/>
        </p:nvSpPr>
        <p:spPr>
          <a:xfrm>
            <a:off x="793790" y="3303984"/>
            <a:ext cx="3048000" cy="748427"/>
          </a:xfrm>
          <a:prstGeom prst="rect">
            <a:avLst/>
          </a:prstGeom>
          <a:noFill/>
          <a:ln/>
        </p:spPr>
        <p:txBody>
          <a:bodyPr wrap="none" lIns="0" tIns="0" rIns="0" bIns="0" rtlCol="0" anchor="t"/>
          <a:lstStyle/>
          <a:p>
            <a:pPr marL="0" indent="0" algn="ctr">
              <a:lnSpc>
                <a:spcPts val="5850"/>
              </a:lnSpc>
              <a:buNone/>
            </a:pPr>
            <a:r>
              <a:rPr lang="en-US" sz="5850" b="1" dirty="0">
                <a:solidFill>
                  <a:srgbClr val="405449"/>
                </a:solidFill>
                <a:latin typeface="Fraunces Extra Bold" pitchFamily="34" charset="0"/>
                <a:ea typeface="Fraunces Extra Bold" pitchFamily="34" charset="-122"/>
                <a:cs typeface="Fraunces Extra Bold" pitchFamily="34" charset="-120"/>
              </a:rPr>
              <a:t>2B+</a:t>
            </a:r>
            <a:endParaRPr lang="en-US" sz="5850" dirty="0"/>
          </a:p>
        </p:txBody>
      </p:sp>
      <p:sp>
        <p:nvSpPr>
          <p:cNvPr id="5" name="Text 3"/>
          <p:cNvSpPr/>
          <p:nvPr/>
        </p:nvSpPr>
        <p:spPr>
          <a:xfrm>
            <a:off x="900113" y="4335780"/>
            <a:ext cx="2835235" cy="354330"/>
          </a:xfrm>
          <a:prstGeom prst="rect">
            <a:avLst/>
          </a:prstGeom>
          <a:noFill/>
          <a:ln/>
        </p:spPr>
        <p:txBody>
          <a:bodyPr wrap="none" lIns="0" tIns="0" rIns="0" bIns="0" rtlCol="0" anchor="t"/>
          <a:lstStyle/>
          <a:p>
            <a:pPr marL="0" indent="0" algn="ctr">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Tons of Waste</a:t>
            </a:r>
            <a:endParaRPr lang="en-US" sz="2200" dirty="0"/>
          </a:p>
        </p:txBody>
      </p:sp>
      <p:sp>
        <p:nvSpPr>
          <p:cNvPr id="6" name="Text 4"/>
          <p:cNvSpPr/>
          <p:nvPr/>
        </p:nvSpPr>
        <p:spPr>
          <a:xfrm>
            <a:off x="793790" y="4826198"/>
            <a:ext cx="3048000" cy="725805"/>
          </a:xfrm>
          <a:prstGeom prst="rect">
            <a:avLst/>
          </a:prstGeom>
          <a:noFill/>
          <a:ln/>
        </p:spPr>
        <p:txBody>
          <a:bodyPr wrap="square" lIns="0" tIns="0" rIns="0" bIns="0" rtlCol="0" anchor="t"/>
          <a:lstStyle/>
          <a:p>
            <a:pPr marL="0" indent="0" algn="ctr">
              <a:lnSpc>
                <a:spcPts val="2850"/>
              </a:lnSpc>
              <a:buNone/>
            </a:pPr>
            <a:r>
              <a:rPr lang="en-US" sz="1750" dirty="0">
                <a:solidFill>
                  <a:srgbClr val="405449"/>
                </a:solidFill>
                <a:latin typeface="Nobile" pitchFamily="34" charset="0"/>
                <a:ea typeface="Nobile" pitchFamily="34" charset="-122"/>
                <a:cs typeface="Nobile" pitchFamily="34" charset="-120"/>
              </a:rPr>
              <a:t>Generated globally every single year</a:t>
            </a:r>
            <a:endParaRPr lang="en-US" sz="1750" dirty="0"/>
          </a:p>
        </p:txBody>
      </p:sp>
      <p:sp>
        <p:nvSpPr>
          <p:cNvPr id="7" name="Text 5"/>
          <p:cNvSpPr/>
          <p:nvPr/>
        </p:nvSpPr>
        <p:spPr>
          <a:xfrm>
            <a:off x="4125278" y="3303984"/>
            <a:ext cx="3048119" cy="748427"/>
          </a:xfrm>
          <a:prstGeom prst="rect">
            <a:avLst/>
          </a:prstGeom>
          <a:noFill/>
          <a:ln/>
        </p:spPr>
        <p:txBody>
          <a:bodyPr wrap="none" lIns="0" tIns="0" rIns="0" bIns="0" rtlCol="0" anchor="t"/>
          <a:lstStyle/>
          <a:p>
            <a:pPr marL="0" indent="0" algn="ctr">
              <a:lnSpc>
                <a:spcPts val="5850"/>
              </a:lnSpc>
              <a:buNone/>
            </a:pPr>
            <a:r>
              <a:rPr lang="en-US" sz="5850" b="1" dirty="0">
                <a:solidFill>
                  <a:srgbClr val="405449"/>
                </a:solidFill>
                <a:latin typeface="Fraunces Extra Bold" pitchFamily="34" charset="0"/>
                <a:ea typeface="Fraunces Extra Bold" pitchFamily="34" charset="-122"/>
                <a:cs typeface="Fraunces Extra Bold" pitchFamily="34" charset="-120"/>
              </a:rPr>
              <a:t>50%+</a:t>
            </a:r>
            <a:endParaRPr lang="en-US" sz="5850" dirty="0"/>
          </a:p>
        </p:txBody>
      </p:sp>
      <p:sp>
        <p:nvSpPr>
          <p:cNvPr id="8" name="Text 6"/>
          <p:cNvSpPr/>
          <p:nvPr/>
        </p:nvSpPr>
        <p:spPr>
          <a:xfrm>
            <a:off x="4231719" y="4335780"/>
            <a:ext cx="2835235" cy="354330"/>
          </a:xfrm>
          <a:prstGeom prst="rect">
            <a:avLst/>
          </a:prstGeom>
          <a:noFill/>
          <a:ln/>
        </p:spPr>
        <p:txBody>
          <a:bodyPr wrap="none" lIns="0" tIns="0" rIns="0" bIns="0" rtlCol="0" anchor="t"/>
          <a:lstStyle/>
          <a:p>
            <a:pPr marL="0" indent="0" algn="ctr">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Goes to Landfills</a:t>
            </a:r>
            <a:endParaRPr lang="en-US" sz="2200" dirty="0"/>
          </a:p>
        </p:txBody>
      </p:sp>
      <p:sp>
        <p:nvSpPr>
          <p:cNvPr id="9" name="Text 7"/>
          <p:cNvSpPr/>
          <p:nvPr/>
        </p:nvSpPr>
        <p:spPr>
          <a:xfrm>
            <a:off x="4125278" y="4826198"/>
            <a:ext cx="3048119" cy="725805"/>
          </a:xfrm>
          <a:prstGeom prst="rect">
            <a:avLst/>
          </a:prstGeom>
          <a:noFill/>
          <a:ln/>
        </p:spPr>
        <p:txBody>
          <a:bodyPr wrap="square" lIns="0" tIns="0" rIns="0" bIns="0" rtlCol="0" anchor="t"/>
          <a:lstStyle/>
          <a:p>
            <a:pPr marL="0" indent="0" algn="ctr">
              <a:lnSpc>
                <a:spcPts val="2850"/>
              </a:lnSpc>
              <a:buNone/>
            </a:pPr>
            <a:r>
              <a:rPr lang="en-US" sz="1750" dirty="0">
                <a:solidFill>
                  <a:srgbClr val="405449"/>
                </a:solidFill>
                <a:latin typeface="Nobile" pitchFamily="34" charset="0"/>
                <a:ea typeface="Nobile" pitchFamily="34" charset="-122"/>
                <a:cs typeface="Nobile" pitchFamily="34" charset="-120"/>
              </a:rPr>
              <a:t>In many countries worldwide</a:t>
            </a:r>
            <a:endParaRPr lang="en-US" sz="1750" dirty="0"/>
          </a:p>
        </p:txBody>
      </p:sp>
      <p:sp>
        <p:nvSpPr>
          <p:cNvPr id="10" name="Text 8"/>
          <p:cNvSpPr/>
          <p:nvPr/>
        </p:nvSpPr>
        <p:spPr>
          <a:xfrm>
            <a:off x="7456884" y="3303984"/>
            <a:ext cx="3048119" cy="748427"/>
          </a:xfrm>
          <a:prstGeom prst="rect">
            <a:avLst/>
          </a:prstGeom>
          <a:noFill/>
          <a:ln/>
        </p:spPr>
        <p:txBody>
          <a:bodyPr wrap="none" lIns="0" tIns="0" rIns="0" bIns="0" rtlCol="0" anchor="t"/>
          <a:lstStyle/>
          <a:p>
            <a:pPr marL="0" indent="0" algn="ctr">
              <a:lnSpc>
                <a:spcPts val="5850"/>
              </a:lnSpc>
              <a:buNone/>
            </a:pPr>
            <a:r>
              <a:rPr lang="en-US" sz="5850" b="1" dirty="0">
                <a:solidFill>
                  <a:srgbClr val="405449"/>
                </a:solidFill>
                <a:latin typeface="Fraunces Extra Bold" pitchFamily="34" charset="0"/>
                <a:ea typeface="Fraunces Extra Bold" pitchFamily="34" charset="-122"/>
                <a:cs typeface="Fraunces Extra Bold" pitchFamily="34" charset="-120"/>
              </a:rPr>
              <a:t>80x</a:t>
            </a:r>
            <a:endParaRPr lang="en-US" sz="5850" dirty="0"/>
          </a:p>
        </p:txBody>
      </p:sp>
      <p:sp>
        <p:nvSpPr>
          <p:cNvPr id="11" name="Text 9"/>
          <p:cNvSpPr/>
          <p:nvPr/>
        </p:nvSpPr>
        <p:spPr>
          <a:xfrm>
            <a:off x="7563326" y="4335780"/>
            <a:ext cx="2835235" cy="354330"/>
          </a:xfrm>
          <a:prstGeom prst="rect">
            <a:avLst/>
          </a:prstGeom>
          <a:noFill/>
          <a:ln/>
        </p:spPr>
        <p:txBody>
          <a:bodyPr wrap="none" lIns="0" tIns="0" rIns="0" bIns="0" rtlCol="0" anchor="t"/>
          <a:lstStyle/>
          <a:p>
            <a:pPr marL="0" indent="0" algn="ctr">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More Potent</a:t>
            </a:r>
            <a:endParaRPr lang="en-US" sz="2200" dirty="0"/>
          </a:p>
        </p:txBody>
      </p:sp>
      <p:sp>
        <p:nvSpPr>
          <p:cNvPr id="12" name="Text 10"/>
          <p:cNvSpPr/>
          <p:nvPr/>
        </p:nvSpPr>
        <p:spPr>
          <a:xfrm>
            <a:off x="7456884" y="4826198"/>
            <a:ext cx="3048119" cy="725805"/>
          </a:xfrm>
          <a:prstGeom prst="rect">
            <a:avLst/>
          </a:prstGeom>
          <a:noFill/>
          <a:ln/>
        </p:spPr>
        <p:txBody>
          <a:bodyPr wrap="square" lIns="0" tIns="0" rIns="0" bIns="0" rtlCol="0" anchor="t"/>
          <a:lstStyle/>
          <a:p>
            <a:pPr marL="0" indent="0" algn="ctr">
              <a:lnSpc>
                <a:spcPts val="2850"/>
              </a:lnSpc>
              <a:buNone/>
            </a:pPr>
            <a:r>
              <a:rPr lang="en-US" sz="1750" dirty="0">
                <a:solidFill>
                  <a:srgbClr val="405449"/>
                </a:solidFill>
                <a:latin typeface="Nobile" pitchFamily="34" charset="0"/>
                <a:ea typeface="Nobile" pitchFamily="34" charset="-122"/>
                <a:cs typeface="Nobile" pitchFamily="34" charset="-120"/>
              </a:rPr>
              <a:t>Methane vs. CO₂ in the short term</a:t>
            </a:r>
            <a:endParaRPr lang="en-US" sz="1750" dirty="0"/>
          </a:p>
        </p:txBody>
      </p:sp>
      <p:sp>
        <p:nvSpPr>
          <p:cNvPr id="13" name="Text 11"/>
          <p:cNvSpPr/>
          <p:nvPr/>
        </p:nvSpPr>
        <p:spPr>
          <a:xfrm>
            <a:off x="10788491" y="3303984"/>
            <a:ext cx="3048119" cy="748427"/>
          </a:xfrm>
          <a:prstGeom prst="rect">
            <a:avLst/>
          </a:prstGeom>
          <a:noFill/>
          <a:ln/>
        </p:spPr>
        <p:txBody>
          <a:bodyPr wrap="none" lIns="0" tIns="0" rIns="0" bIns="0" rtlCol="0" anchor="t"/>
          <a:lstStyle/>
          <a:p>
            <a:pPr marL="0" indent="0" algn="ctr">
              <a:lnSpc>
                <a:spcPts val="5850"/>
              </a:lnSpc>
              <a:buNone/>
            </a:pPr>
            <a:r>
              <a:rPr lang="en-US" sz="5850" b="1" dirty="0">
                <a:solidFill>
                  <a:srgbClr val="405449"/>
                </a:solidFill>
                <a:latin typeface="Fraunces Extra Bold" pitchFamily="34" charset="0"/>
                <a:ea typeface="Fraunces Extra Bold" pitchFamily="34" charset="-122"/>
                <a:cs typeface="Fraunces Extra Bold" pitchFamily="34" charset="-120"/>
              </a:rPr>
              <a:t>1–2kg</a:t>
            </a:r>
            <a:endParaRPr lang="en-US" sz="5850" dirty="0"/>
          </a:p>
        </p:txBody>
      </p:sp>
      <p:sp>
        <p:nvSpPr>
          <p:cNvPr id="14" name="Text 12"/>
          <p:cNvSpPr/>
          <p:nvPr/>
        </p:nvSpPr>
        <p:spPr>
          <a:xfrm>
            <a:off x="10894933" y="4335780"/>
            <a:ext cx="2835235" cy="354330"/>
          </a:xfrm>
          <a:prstGeom prst="rect">
            <a:avLst/>
          </a:prstGeom>
          <a:noFill/>
          <a:ln/>
        </p:spPr>
        <p:txBody>
          <a:bodyPr wrap="none" lIns="0" tIns="0" rIns="0" bIns="0" rtlCol="0" anchor="t"/>
          <a:lstStyle/>
          <a:p>
            <a:pPr marL="0" indent="0" algn="ctr">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Per Person / Day</a:t>
            </a:r>
            <a:endParaRPr lang="en-US" sz="2200" dirty="0"/>
          </a:p>
        </p:txBody>
      </p:sp>
      <p:sp>
        <p:nvSpPr>
          <p:cNvPr id="15" name="Text 13"/>
          <p:cNvSpPr/>
          <p:nvPr/>
        </p:nvSpPr>
        <p:spPr>
          <a:xfrm>
            <a:off x="10788491" y="4826198"/>
            <a:ext cx="3048119" cy="725805"/>
          </a:xfrm>
          <a:prstGeom prst="rect">
            <a:avLst/>
          </a:prstGeom>
          <a:noFill/>
          <a:ln/>
        </p:spPr>
        <p:txBody>
          <a:bodyPr wrap="square" lIns="0" tIns="0" rIns="0" bIns="0" rtlCol="0" anchor="t"/>
          <a:lstStyle/>
          <a:p>
            <a:pPr marL="0" indent="0" algn="ctr">
              <a:lnSpc>
                <a:spcPts val="2850"/>
              </a:lnSpc>
              <a:buNone/>
            </a:pPr>
            <a:r>
              <a:rPr lang="en-US" sz="1750" dirty="0">
                <a:solidFill>
                  <a:srgbClr val="405449"/>
                </a:solidFill>
                <a:latin typeface="Nobile" pitchFamily="34" charset="0"/>
                <a:ea typeface="Nobile" pitchFamily="34" charset="-122"/>
                <a:cs typeface="Nobile" pitchFamily="34" charset="-120"/>
              </a:rPr>
              <a:t>Average waste generated by one person daily</a:t>
            </a:r>
            <a:endParaRPr lang="en-US" sz="1750" dirty="0"/>
          </a:p>
        </p:txBody>
      </p:sp>
      <p:sp>
        <p:nvSpPr>
          <p:cNvPr id="16" name="Text 14"/>
          <p:cNvSpPr/>
          <p:nvPr/>
        </p:nvSpPr>
        <p:spPr>
          <a:xfrm>
            <a:off x="793790" y="5807154"/>
            <a:ext cx="13042821" cy="72580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Landfills aren't just ugly — they actively release methane, a greenhouse gas far more damaging than CO₂. The problem is massive, but so is our power to change it.</a:t>
            </a:r>
            <a:endParaRPr lang="en-US" sz="17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2691527"/>
            <a:ext cx="7556421" cy="1417558"/>
          </a:xfrm>
          <a:prstGeom prst="rect">
            <a:avLst/>
          </a:prstGeom>
          <a:noFill/>
          <a:ln/>
        </p:spPr>
        <p:txBody>
          <a:bodyPr wrap="squar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What Is Recycling — And Why Does It Matter?</a:t>
            </a:r>
            <a:endParaRPr lang="en-US" sz="4450" dirty="0"/>
          </a:p>
        </p:txBody>
      </p:sp>
      <p:sp>
        <p:nvSpPr>
          <p:cNvPr id="4" name="Text 1"/>
          <p:cNvSpPr/>
          <p:nvPr/>
        </p:nvSpPr>
        <p:spPr>
          <a:xfrm>
            <a:off x="793790" y="4449247"/>
            <a:ext cx="7556421" cy="1088708"/>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Recycling means turning used materials into new products instead of throwing them away. It's one of the simplest ways to fight climate change and protect our planet.</a:t>
            </a:r>
            <a:endParaRPr lang="en-US" sz="17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793790" y="1584484"/>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3B4540"/>
                </a:solidFill>
                <a:latin typeface="Fraunces Extra Bold" pitchFamily="34" charset="0"/>
                <a:ea typeface="Fraunces Extra Bold" pitchFamily="34" charset="-122"/>
                <a:cs typeface="Fraunces Extra Bold" pitchFamily="34" charset="-120"/>
              </a:rPr>
              <a:t>The Real Impact</a:t>
            </a:r>
            <a:endParaRPr lang="en-US" sz="2200" dirty="0"/>
          </a:p>
        </p:txBody>
      </p:sp>
      <p:sp>
        <p:nvSpPr>
          <p:cNvPr id="3" name="Text 1"/>
          <p:cNvSpPr/>
          <p:nvPr/>
        </p:nvSpPr>
        <p:spPr>
          <a:xfrm>
            <a:off x="793790" y="2029539"/>
            <a:ext cx="7462599" cy="708779"/>
          </a:xfrm>
          <a:prstGeom prst="rect">
            <a:avLst/>
          </a:prstGeom>
          <a:noFill/>
          <a:ln/>
        </p:spPr>
        <p:txBody>
          <a:bodyPr wrap="non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Recycling by the Numbers</a:t>
            </a:r>
            <a:endParaRPr lang="en-US" sz="4450" dirty="0"/>
          </a:p>
        </p:txBody>
      </p:sp>
      <p:sp>
        <p:nvSpPr>
          <p:cNvPr id="4" name="Shape 2"/>
          <p:cNvSpPr/>
          <p:nvPr/>
        </p:nvSpPr>
        <p:spPr>
          <a:xfrm>
            <a:off x="793790" y="3078480"/>
            <a:ext cx="6407944" cy="1669852"/>
          </a:xfrm>
          <a:prstGeom prst="roundRect">
            <a:avLst>
              <a:gd name="adj" fmla="val 12225"/>
            </a:avLst>
          </a:prstGeom>
          <a:solidFill>
            <a:srgbClr val="E8F3E8"/>
          </a:solidFill>
          <a:ln/>
        </p:spPr>
      </p:sp>
      <p:sp>
        <p:nvSpPr>
          <p:cNvPr id="5" name="Text 3"/>
          <p:cNvSpPr/>
          <p:nvPr/>
        </p:nvSpPr>
        <p:spPr>
          <a:xfrm>
            <a:off x="1020604" y="3305294"/>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000000"/>
                </a:solidFill>
                <a:latin typeface="Fraunces Extra Bold" pitchFamily="34" charset="0"/>
                <a:ea typeface="Fraunces Extra Bold" pitchFamily="34" charset="-122"/>
                <a:cs typeface="Fraunces Extra Bold" pitchFamily="34" charset="-120"/>
              </a:rPr>
              <a:t>⚡</a:t>
            </a:r>
            <a:r>
              <a:rPr lang="en-US" sz="2200" b="1" dirty="0">
                <a:solidFill>
                  <a:srgbClr val="405449"/>
                </a:solidFill>
                <a:latin typeface="Fraunces Extra Bold" pitchFamily="34" charset="0"/>
                <a:ea typeface="Fraunces Extra Bold" pitchFamily="34" charset="-122"/>
                <a:cs typeface="Fraunces Extra Bold" pitchFamily="34" charset="-120"/>
              </a:rPr>
              <a:t> 95% Less Energy</a:t>
            </a:r>
            <a:endParaRPr lang="en-US" sz="2200" dirty="0"/>
          </a:p>
        </p:txBody>
      </p:sp>
      <p:sp>
        <p:nvSpPr>
          <p:cNvPr id="6" name="Text 4"/>
          <p:cNvSpPr/>
          <p:nvPr/>
        </p:nvSpPr>
        <p:spPr>
          <a:xfrm>
            <a:off x="1020604" y="3795713"/>
            <a:ext cx="5954316" cy="72580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Recycling aluminum cans uses 95% less energy than producing new ones from raw materials.</a:t>
            </a:r>
            <a:endParaRPr lang="en-US" sz="1750" dirty="0"/>
          </a:p>
        </p:txBody>
      </p:sp>
      <p:sp>
        <p:nvSpPr>
          <p:cNvPr id="7" name="Shape 5"/>
          <p:cNvSpPr/>
          <p:nvPr/>
        </p:nvSpPr>
        <p:spPr>
          <a:xfrm>
            <a:off x="7428548" y="3078480"/>
            <a:ext cx="6408063" cy="1669852"/>
          </a:xfrm>
          <a:prstGeom prst="roundRect">
            <a:avLst>
              <a:gd name="adj" fmla="val 12225"/>
            </a:avLst>
          </a:prstGeom>
          <a:solidFill>
            <a:srgbClr val="E8F3E8"/>
          </a:solidFill>
          <a:ln/>
        </p:spPr>
      </p:sp>
      <p:sp>
        <p:nvSpPr>
          <p:cNvPr id="8" name="Text 6"/>
          <p:cNvSpPr/>
          <p:nvPr/>
        </p:nvSpPr>
        <p:spPr>
          <a:xfrm>
            <a:off x="7655362" y="3305294"/>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000000"/>
                </a:solidFill>
                <a:latin typeface="Fraunces Extra Bold" pitchFamily="34" charset="0"/>
                <a:ea typeface="Fraunces Extra Bold" pitchFamily="34" charset="-122"/>
                <a:cs typeface="Fraunces Extra Bold" pitchFamily="34" charset="-120"/>
              </a:rPr>
              <a:t>🌲</a:t>
            </a:r>
            <a:r>
              <a:rPr lang="en-US" sz="2200" b="1" dirty="0">
                <a:solidFill>
                  <a:srgbClr val="405449"/>
                </a:solidFill>
                <a:latin typeface="Fraunces Extra Bold" pitchFamily="34" charset="0"/>
                <a:ea typeface="Fraunces Extra Bold" pitchFamily="34" charset="-122"/>
                <a:cs typeface="Fraunces Extra Bold" pitchFamily="34" charset="-120"/>
              </a:rPr>
              <a:t> 17 Trees Saved</a:t>
            </a:r>
            <a:endParaRPr lang="en-US" sz="2200" dirty="0"/>
          </a:p>
        </p:txBody>
      </p:sp>
      <p:sp>
        <p:nvSpPr>
          <p:cNvPr id="9" name="Text 7"/>
          <p:cNvSpPr/>
          <p:nvPr/>
        </p:nvSpPr>
        <p:spPr>
          <a:xfrm>
            <a:off x="7655362" y="3795713"/>
            <a:ext cx="5954435" cy="72580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Recycling just 1 ton of paper saves approximately 17 trees — and thousands of gallons of water.</a:t>
            </a:r>
            <a:endParaRPr lang="en-US" sz="1750" dirty="0"/>
          </a:p>
        </p:txBody>
      </p:sp>
      <p:sp>
        <p:nvSpPr>
          <p:cNvPr id="10" name="Shape 8"/>
          <p:cNvSpPr/>
          <p:nvPr/>
        </p:nvSpPr>
        <p:spPr>
          <a:xfrm>
            <a:off x="793790" y="4975146"/>
            <a:ext cx="6407944" cy="1669852"/>
          </a:xfrm>
          <a:prstGeom prst="roundRect">
            <a:avLst>
              <a:gd name="adj" fmla="val 12225"/>
            </a:avLst>
          </a:prstGeom>
          <a:solidFill>
            <a:srgbClr val="E8F3E8"/>
          </a:solidFill>
          <a:ln/>
        </p:spPr>
      </p:sp>
      <p:sp>
        <p:nvSpPr>
          <p:cNvPr id="11" name="Text 9"/>
          <p:cNvSpPr/>
          <p:nvPr/>
        </p:nvSpPr>
        <p:spPr>
          <a:xfrm>
            <a:off x="1020604" y="5201960"/>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000000"/>
                </a:solidFill>
                <a:latin typeface="Fraunces Extra Bold" pitchFamily="34" charset="0"/>
                <a:ea typeface="Fraunces Extra Bold" pitchFamily="34" charset="-122"/>
                <a:cs typeface="Fraunces Extra Bold" pitchFamily="34" charset="-120"/>
              </a:rPr>
              <a:t>🌍</a:t>
            </a:r>
            <a:r>
              <a:rPr lang="en-US" sz="2200" b="1" dirty="0">
                <a:solidFill>
                  <a:srgbClr val="405449"/>
                </a:solidFill>
                <a:latin typeface="Fraunces Extra Bold" pitchFamily="34" charset="0"/>
                <a:ea typeface="Fraunces Extra Bold" pitchFamily="34" charset="-122"/>
                <a:cs typeface="Fraunces Extra Bold" pitchFamily="34" charset="-120"/>
              </a:rPr>
              <a:t> Less Pollution</a:t>
            </a:r>
            <a:endParaRPr lang="en-US" sz="2200" dirty="0"/>
          </a:p>
        </p:txBody>
      </p:sp>
      <p:sp>
        <p:nvSpPr>
          <p:cNvPr id="12" name="Text 10"/>
          <p:cNvSpPr/>
          <p:nvPr/>
        </p:nvSpPr>
        <p:spPr>
          <a:xfrm>
            <a:off x="1020604" y="5692378"/>
            <a:ext cx="5954316" cy="72580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Fewer landfills means fewer toxic chemicals leaking into our soil and water sources.</a:t>
            </a:r>
            <a:endParaRPr lang="en-US" sz="1750" dirty="0"/>
          </a:p>
        </p:txBody>
      </p:sp>
      <p:sp>
        <p:nvSpPr>
          <p:cNvPr id="13" name="Shape 11"/>
          <p:cNvSpPr/>
          <p:nvPr/>
        </p:nvSpPr>
        <p:spPr>
          <a:xfrm>
            <a:off x="7428548" y="4975146"/>
            <a:ext cx="6408063" cy="1669852"/>
          </a:xfrm>
          <a:prstGeom prst="roundRect">
            <a:avLst>
              <a:gd name="adj" fmla="val 12225"/>
            </a:avLst>
          </a:prstGeom>
          <a:solidFill>
            <a:srgbClr val="E8F3E8"/>
          </a:solidFill>
          <a:ln/>
        </p:spPr>
      </p:sp>
      <p:sp>
        <p:nvSpPr>
          <p:cNvPr id="14" name="Text 12"/>
          <p:cNvSpPr/>
          <p:nvPr/>
        </p:nvSpPr>
        <p:spPr>
          <a:xfrm>
            <a:off x="7655362" y="5201960"/>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000000"/>
                </a:solidFill>
                <a:latin typeface="Fraunces Extra Bold" pitchFamily="34" charset="0"/>
                <a:ea typeface="Fraunces Extra Bold" pitchFamily="34" charset="-122"/>
                <a:cs typeface="Fraunces Extra Bold" pitchFamily="34" charset="-120"/>
              </a:rPr>
              <a:t>💨</a:t>
            </a:r>
            <a:r>
              <a:rPr lang="en-US" sz="2200" b="1" dirty="0">
                <a:solidFill>
                  <a:srgbClr val="405449"/>
                </a:solidFill>
                <a:latin typeface="Fraunces Extra Bold" pitchFamily="34" charset="0"/>
                <a:ea typeface="Fraunces Extra Bold" pitchFamily="34" charset="-122"/>
                <a:cs typeface="Fraunces Extra Bold" pitchFamily="34" charset="-120"/>
              </a:rPr>
              <a:t> Fewer Emissions</a:t>
            </a:r>
            <a:endParaRPr lang="en-US" sz="2200" dirty="0"/>
          </a:p>
        </p:txBody>
      </p:sp>
      <p:sp>
        <p:nvSpPr>
          <p:cNvPr id="15" name="Text 13"/>
          <p:cNvSpPr/>
          <p:nvPr/>
        </p:nvSpPr>
        <p:spPr>
          <a:xfrm>
            <a:off x="7655362" y="5692378"/>
            <a:ext cx="5954435" cy="72580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Less manufacturing from raw materials means significantly fewer CO₂ emissions.</a:t>
            </a:r>
            <a:endParaRPr lang="en-US" sz="17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793790" y="633055"/>
            <a:ext cx="10626566" cy="637937"/>
          </a:xfrm>
          <a:prstGeom prst="rect">
            <a:avLst/>
          </a:prstGeom>
          <a:noFill/>
          <a:ln/>
        </p:spPr>
        <p:txBody>
          <a:bodyPr wrap="none" lIns="0" tIns="0" rIns="0" bIns="0" rtlCol="0" anchor="t"/>
          <a:lstStyle/>
          <a:p>
            <a:pPr marL="0" indent="0" algn="l">
              <a:lnSpc>
                <a:spcPts val="5000"/>
              </a:lnSpc>
              <a:buNone/>
            </a:pPr>
            <a:r>
              <a:rPr lang="en-US" sz="4000" b="1" dirty="0">
                <a:solidFill>
                  <a:srgbClr val="3B4540"/>
                </a:solidFill>
                <a:latin typeface="Fraunces Extra Bold" pitchFamily="34" charset="0"/>
                <a:ea typeface="Fraunces Extra Bold" pitchFamily="34" charset="-122"/>
                <a:cs typeface="Fraunces Extra Bold" pitchFamily="34" charset="-120"/>
              </a:rPr>
              <a:t>The Recycling Basics: What Goes Where?</a:t>
            </a:r>
            <a:endParaRPr lang="en-US" sz="4000" dirty="0"/>
          </a:p>
        </p:txBody>
      </p:sp>
      <p:pic>
        <p:nvPicPr>
          <p:cNvPr id="3" name="Image 0" descr="preencoded.png"/>
          <p:cNvPicPr>
            <a:picLocks noChangeAspect="1"/>
          </p:cNvPicPr>
          <p:nvPr/>
        </p:nvPicPr>
        <p:blipFill>
          <a:blip r:embed="rId3"/>
          <a:stretch>
            <a:fillRect/>
          </a:stretch>
        </p:blipFill>
        <p:spPr>
          <a:xfrm>
            <a:off x="1208961" y="2195632"/>
            <a:ext cx="7473077" cy="4234696"/>
          </a:xfrm>
          <a:prstGeom prst="rect">
            <a:avLst/>
          </a:prstGeom>
        </p:spPr>
      </p:pic>
      <p:sp>
        <p:nvSpPr>
          <p:cNvPr id="4" name="Text 1"/>
          <p:cNvSpPr/>
          <p:nvPr/>
        </p:nvSpPr>
        <p:spPr>
          <a:xfrm>
            <a:off x="9602867" y="1730216"/>
            <a:ext cx="2855714" cy="318849"/>
          </a:xfrm>
          <a:prstGeom prst="rect">
            <a:avLst/>
          </a:prstGeom>
          <a:noFill/>
          <a:ln/>
        </p:spPr>
        <p:txBody>
          <a:bodyPr wrap="none" lIns="0" tIns="0" rIns="0" bIns="0" rtlCol="0" anchor="t"/>
          <a:lstStyle/>
          <a:p>
            <a:pPr marL="0" indent="0" algn="l">
              <a:lnSpc>
                <a:spcPts val="2500"/>
              </a:lnSpc>
              <a:buNone/>
            </a:pPr>
            <a:r>
              <a:rPr lang="en-US" sz="2000" b="1" dirty="0">
                <a:solidFill>
                  <a:srgbClr val="000000"/>
                </a:solidFill>
                <a:latin typeface="Fraunces Extra Bold" pitchFamily="34" charset="0"/>
                <a:ea typeface="Fraunces Extra Bold" pitchFamily="34" charset="-122"/>
                <a:cs typeface="Fraunces Extra Bold" pitchFamily="34" charset="-120"/>
              </a:rPr>
              <a:t>♻️</a:t>
            </a:r>
            <a:r>
              <a:rPr lang="en-US" sz="2000" b="1" dirty="0">
                <a:solidFill>
                  <a:srgbClr val="3B4540"/>
                </a:solidFill>
                <a:latin typeface="Fraunces Extra Bold" pitchFamily="34" charset="0"/>
                <a:ea typeface="Fraunces Extra Bold" pitchFamily="34" charset="-122"/>
                <a:cs typeface="Fraunces Extra Bold" pitchFamily="34" charset="-120"/>
              </a:rPr>
              <a:t> Accepted Materials</a:t>
            </a:r>
            <a:endParaRPr lang="en-US" sz="2000" dirty="0"/>
          </a:p>
        </p:txBody>
      </p:sp>
      <p:sp>
        <p:nvSpPr>
          <p:cNvPr id="5" name="Text 2"/>
          <p:cNvSpPr/>
          <p:nvPr/>
        </p:nvSpPr>
        <p:spPr>
          <a:xfrm>
            <a:off x="9602867" y="2232779"/>
            <a:ext cx="4241244" cy="2985373"/>
          </a:xfrm>
          <a:prstGeom prst="rect">
            <a:avLst/>
          </a:prstGeom>
          <a:noFill/>
          <a:ln/>
        </p:spPr>
        <p:txBody>
          <a:bodyPr wrap="square" lIns="0" tIns="0" rIns="0" bIns="0" rtlCol="0" anchor="t"/>
          <a:lstStyle/>
          <a:p>
            <a:pPr marL="342900" indent="-342900" algn="l">
              <a:lnSpc>
                <a:spcPts val="2400"/>
              </a:lnSpc>
              <a:buSzPct val="100000"/>
              <a:buChar char="•"/>
            </a:pPr>
            <a:r>
              <a:rPr lang="en-US" sz="1600" b="1" dirty="0">
                <a:solidFill>
                  <a:srgbClr val="405449"/>
                </a:solidFill>
                <a:latin typeface="Nobile" pitchFamily="34" charset="0"/>
                <a:ea typeface="Nobile" pitchFamily="34" charset="-122"/>
                <a:cs typeface="Nobile" pitchFamily="34" charset="-120"/>
              </a:rPr>
              <a:t>Paper &amp; Cardboard:</a:t>
            </a:r>
            <a:r>
              <a:rPr lang="en-US" sz="1600" dirty="0">
                <a:solidFill>
                  <a:srgbClr val="405449"/>
                </a:solidFill>
                <a:latin typeface="Nobile" pitchFamily="34" charset="0"/>
                <a:ea typeface="Nobile" pitchFamily="34" charset="-122"/>
                <a:cs typeface="Nobile" pitchFamily="34" charset="-120"/>
              </a:rPr>
              <a:t> Newspapers, magazines, boxes — but not wet or greasy paper</a:t>
            </a:r>
            <a:endParaRPr lang="en-US" sz="1600" dirty="0"/>
          </a:p>
          <a:p>
            <a:pPr marL="342900" indent="-342900" algn="l">
              <a:lnSpc>
                <a:spcPts val="2400"/>
              </a:lnSpc>
              <a:buSzPct val="100000"/>
              <a:buChar char="•"/>
            </a:pPr>
            <a:r>
              <a:rPr lang="en-US" sz="1600" b="1" dirty="0">
                <a:solidFill>
                  <a:srgbClr val="405449"/>
                </a:solidFill>
                <a:latin typeface="Nobile" pitchFamily="34" charset="0"/>
                <a:ea typeface="Nobile" pitchFamily="34" charset="-122"/>
                <a:cs typeface="Nobile" pitchFamily="34" charset="-120"/>
              </a:rPr>
              <a:t>Plastic:</a:t>
            </a:r>
            <a:r>
              <a:rPr lang="en-US" sz="1600" dirty="0">
                <a:solidFill>
                  <a:srgbClr val="405449"/>
                </a:solidFill>
                <a:latin typeface="Nobile" pitchFamily="34" charset="0"/>
                <a:ea typeface="Nobile" pitchFamily="34" charset="-122"/>
                <a:cs typeface="Nobile" pitchFamily="34" charset="-120"/>
              </a:rPr>
              <a:t> Look for </a:t>
            </a:r>
            <a:r>
              <a:rPr lang="en-US" sz="1600" dirty="0">
                <a:solidFill>
                  <a:srgbClr val="438951"/>
                </a:solidFill>
                <a:latin typeface="Nobile" pitchFamily="34" charset="0"/>
                <a:ea typeface="Nobile" pitchFamily="34" charset="-122"/>
                <a:cs typeface="Nobile" pitchFamily="34" charset="-120"/>
              </a:rPr>
              <a:t>#1 (PET)</a:t>
            </a:r>
            <a:r>
              <a:rPr lang="en-US" sz="1600" dirty="0">
                <a:solidFill>
                  <a:srgbClr val="405449"/>
                </a:solidFill>
                <a:latin typeface="Nobile" pitchFamily="34" charset="0"/>
                <a:ea typeface="Nobile" pitchFamily="34" charset="-122"/>
                <a:cs typeface="Nobile" pitchFamily="34" charset="-120"/>
              </a:rPr>
              <a:t> and </a:t>
            </a:r>
            <a:r>
              <a:rPr lang="en-US" sz="1600" dirty="0">
                <a:solidFill>
                  <a:srgbClr val="438951"/>
                </a:solidFill>
                <a:latin typeface="Nobile" pitchFamily="34" charset="0"/>
                <a:ea typeface="Nobile" pitchFamily="34" charset="-122"/>
                <a:cs typeface="Nobile" pitchFamily="34" charset="-120"/>
              </a:rPr>
              <a:t>#2 (HDPE)</a:t>
            </a:r>
            <a:r>
              <a:rPr lang="en-US" sz="1600" dirty="0">
                <a:solidFill>
                  <a:srgbClr val="405449"/>
                </a:solidFill>
                <a:latin typeface="Nobile" pitchFamily="34" charset="0"/>
                <a:ea typeface="Nobile" pitchFamily="34" charset="-122"/>
                <a:cs typeface="Nobile" pitchFamily="34" charset="-120"/>
              </a:rPr>
              <a:t> — the most commonly recycled</a:t>
            </a:r>
            <a:endParaRPr lang="en-US" sz="1600" dirty="0"/>
          </a:p>
          <a:p>
            <a:pPr marL="342900" indent="-342900" algn="l">
              <a:lnSpc>
                <a:spcPts val="2400"/>
              </a:lnSpc>
              <a:buSzPct val="100000"/>
              <a:buChar char="•"/>
            </a:pPr>
            <a:r>
              <a:rPr lang="en-US" sz="1600" b="1" dirty="0">
                <a:solidFill>
                  <a:srgbClr val="405449"/>
                </a:solidFill>
                <a:latin typeface="Nobile" pitchFamily="34" charset="0"/>
                <a:ea typeface="Nobile" pitchFamily="34" charset="-122"/>
                <a:cs typeface="Nobile" pitchFamily="34" charset="-120"/>
              </a:rPr>
              <a:t>Glass:</a:t>
            </a:r>
            <a:r>
              <a:rPr lang="en-US" sz="1600" dirty="0">
                <a:solidFill>
                  <a:srgbClr val="405449"/>
                </a:solidFill>
                <a:latin typeface="Nobile" pitchFamily="34" charset="0"/>
                <a:ea typeface="Nobile" pitchFamily="34" charset="-122"/>
                <a:cs typeface="Nobile" pitchFamily="34" charset="-120"/>
              </a:rPr>
              <a:t> Bottles and jars of any color — rinse them first!</a:t>
            </a:r>
            <a:endParaRPr lang="en-US" sz="1600" dirty="0"/>
          </a:p>
          <a:p>
            <a:pPr marL="342900" indent="-342900" algn="l">
              <a:lnSpc>
                <a:spcPts val="2400"/>
              </a:lnSpc>
              <a:buSzPct val="100000"/>
              <a:buChar char="•"/>
            </a:pPr>
            <a:r>
              <a:rPr lang="en-US" sz="1600" b="1" dirty="0">
                <a:solidFill>
                  <a:srgbClr val="405449"/>
                </a:solidFill>
                <a:latin typeface="Nobile" pitchFamily="34" charset="0"/>
                <a:ea typeface="Nobile" pitchFamily="34" charset="-122"/>
                <a:cs typeface="Nobile" pitchFamily="34" charset="-120"/>
              </a:rPr>
              <a:t>Metal:</a:t>
            </a:r>
            <a:r>
              <a:rPr lang="en-US" sz="1600" dirty="0">
                <a:solidFill>
                  <a:srgbClr val="405449"/>
                </a:solidFill>
                <a:latin typeface="Nobile" pitchFamily="34" charset="0"/>
                <a:ea typeface="Nobile" pitchFamily="34" charset="-122"/>
                <a:cs typeface="Nobile" pitchFamily="34" charset="-120"/>
              </a:rPr>
              <a:t> Aluminum cans, tin cans, and clean foil</a:t>
            </a:r>
            <a:endParaRPr lang="en-US" sz="1600" dirty="0"/>
          </a:p>
        </p:txBody>
      </p:sp>
      <p:sp>
        <p:nvSpPr>
          <p:cNvPr id="6" name="Shape 3"/>
          <p:cNvSpPr/>
          <p:nvPr/>
        </p:nvSpPr>
        <p:spPr>
          <a:xfrm>
            <a:off x="9602867" y="5424845"/>
            <a:ext cx="4241244" cy="1448038"/>
          </a:xfrm>
          <a:prstGeom prst="roundRect">
            <a:avLst>
              <a:gd name="adj" fmla="val 12688"/>
            </a:avLst>
          </a:prstGeom>
          <a:solidFill>
            <a:srgbClr val="CCE6D1"/>
          </a:solidFill>
          <a:ln/>
        </p:spPr>
      </p:sp>
      <p:pic>
        <p:nvPicPr>
          <p:cNvPr id="7" name="Image 1" descr="preencoded.png"/>
          <p:cNvPicPr>
            <a:picLocks noChangeAspect="1"/>
          </p:cNvPicPr>
          <p:nvPr/>
        </p:nvPicPr>
        <p:blipFill>
          <a:blip r:embed="rId4"/>
          <a:stretch>
            <a:fillRect/>
          </a:stretch>
        </p:blipFill>
        <p:spPr>
          <a:xfrm>
            <a:off x="9806940" y="5707023"/>
            <a:ext cx="255151" cy="204073"/>
          </a:xfrm>
          <a:prstGeom prst="rect">
            <a:avLst/>
          </a:prstGeom>
        </p:spPr>
      </p:pic>
      <p:sp>
        <p:nvSpPr>
          <p:cNvPr id="8" name="Text 4"/>
          <p:cNvSpPr/>
          <p:nvPr/>
        </p:nvSpPr>
        <p:spPr>
          <a:xfrm>
            <a:off x="10266164" y="5659517"/>
            <a:ext cx="3373874" cy="946071"/>
          </a:xfrm>
          <a:prstGeom prst="rect">
            <a:avLst/>
          </a:prstGeom>
          <a:noFill/>
          <a:ln/>
        </p:spPr>
        <p:txBody>
          <a:bodyPr wrap="square" lIns="0" tIns="0" rIns="0" bIns="0" rtlCol="0" anchor="t"/>
          <a:lstStyle/>
          <a:p>
            <a:pPr marL="0" indent="0" algn="l">
              <a:lnSpc>
                <a:spcPts val="2400"/>
              </a:lnSpc>
              <a:buNone/>
            </a:pPr>
            <a:r>
              <a:rPr lang="en-US" sz="1600" dirty="0">
                <a:solidFill>
                  <a:srgbClr val="000000"/>
                </a:solidFill>
                <a:latin typeface="Nobile" pitchFamily="34" charset="0"/>
                <a:ea typeface="Nobile" pitchFamily="34" charset="-122"/>
                <a:cs typeface="Nobile" pitchFamily="34" charset="-120"/>
              </a:rPr>
              <a:t>🚫 </a:t>
            </a:r>
            <a:r>
              <a:rPr lang="en-US" sz="1600" b="1" dirty="0">
                <a:solidFill>
                  <a:srgbClr val="000000"/>
                </a:solidFill>
                <a:latin typeface="Nobile" pitchFamily="34" charset="0"/>
                <a:ea typeface="Nobile" pitchFamily="34" charset="-122"/>
                <a:cs typeface="Nobile" pitchFamily="34" charset="-120"/>
              </a:rPr>
              <a:t>Not recyclable:</a:t>
            </a:r>
            <a:r>
              <a:rPr lang="en-US" sz="1600" dirty="0">
                <a:solidFill>
                  <a:srgbClr val="000000"/>
                </a:solidFill>
                <a:latin typeface="Nobile" pitchFamily="34" charset="0"/>
                <a:ea typeface="Nobile" pitchFamily="34" charset="-122"/>
                <a:cs typeface="Nobile" pitchFamily="34" charset="-120"/>
              </a:rPr>
              <a:t> Chip bags, styrofoam, plastic straws, and dirty food containers.</a:t>
            </a:r>
            <a:endParaRPr lang="en-US" sz="1600" dirty="0"/>
          </a:p>
        </p:txBody>
      </p:sp>
      <p:sp>
        <p:nvSpPr>
          <p:cNvPr id="9" name="Text 5"/>
          <p:cNvSpPr/>
          <p:nvPr/>
        </p:nvSpPr>
        <p:spPr>
          <a:xfrm>
            <a:off x="793790" y="7286268"/>
            <a:ext cx="13042821" cy="310277"/>
          </a:xfrm>
          <a:prstGeom prst="rect">
            <a:avLst/>
          </a:prstGeom>
          <a:noFill/>
          <a:ln/>
        </p:spPr>
        <p:txBody>
          <a:bodyPr wrap="none" lIns="0" tIns="0" rIns="0" bIns="0" rtlCol="0" anchor="t"/>
          <a:lstStyle/>
          <a:p>
            <a:pPr marL="0" indent="0" algn="l">
              <a:lnSpc>
                <a:spcPts val="2400"/>
              </a:lnSpc>
              <a:buNone/>
            </a:pPr>
            <a:r>
              <a:rPr lang="en-US" sz="1600" dirty="0">
                <a:solidFill>
                  <a:srgbClr val="405449"/>
                </a:solidFill>
                <a:latin typeface="Nobile" pitchFamily="34" charset="0"/>
                <a:ea typeface="Nobile" pitchFamily="34" charset="-122"/>
                <a:cs typeface="Nobile" pitchFamily="34" charset="-120"/>
              </a:rPr>
              <a:t>When in doubt, find out! Always check your local recycling guide before tossing something in the bin.</a:t>
            </a:r>
            <a:endParaRPr lang="en-US" sz="16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4826437"/>
            <a:ext cx="8272820" cy="708779"/>
          </a:xfrm>
          <a:prstGeom prst="rect">
            <a:avLst/>
          </a:prstGeom>
          <a:noFill/>
          <a:ln/>
        </p:spPr>
        <p:txBody>
          <a:bodyPr wrap="non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Common Recycling Mistakes</a:t>
            </a:r>
            <a:endParaRPr lang="en-US" sz="4450" dirty="0"/>
          </a:p>
        </p:txBody>
      </p:sp>
      <p:sp>
        <p:nvSpPr>
          <p:cNvPr id="4" name="Text 1"/>
          <p:cNvSpPr/>
          <p:nvPr/>
        </p:nvSpPr>
        <p:spPr>
          <a:xfrm>
            <a:off x="793790" y="5875377"/>
            <a:ext cx="13042821" cy="362903"/>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Good intentions aren't always enough. These well-meaning habits can actually </a:t>
            </a:r>
            <a:r>
              <a:rPr lang="en-US" sz="1750" b="1" dirty="0">
                <a:solidFill>
                  <a:srgbClr val="405449"/>
                </a:solidFill>
                <a:latin typeface="Nobile" pitchFamily="34" charset="0"/>
                <a:ea typeface="Nobile" pitchFamily="34" charset="-122"/>
                <a:cs typeface="Nobile" pitchFamily="34" charset="-120"/>
              </a:rPr>
              <a:t>hurt</a:t>
            </a:r>
            <a:r>
              <a:rPr lang="en-US" sz="1750" dirty="0">
                <a:solidFill>
                  <a:srgbClr val="405449"/>
                </a:solidFill>
                <a:latin typeface="Nobile" pitchFamily="34" charset="0"/>
                <a:ea typeface="Nobile" pitchFamily="34" charset="-122"/>
                <a:cs typeface="Nobile" pitchFamily="34" charset="-120"/>
              </a:rPr>
              <a:t> the recycling process.</a:t>
            </a:r>
            <a:endParaRPr lang="en-US" sz="1750" dirty="0"/>
          </a:p>
        </p:txBody>
      </p:sp>
    </p:spTree>
    <p:extLst>
      <p:ext uri="{BB962C8B-B14F-4D97-AF65-F5344CB8AC3E}">
        <p14:creationId xmlns:p14="http://schemas.microsoft.com/office/powerpoint/2010/main" val="34923401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93790" y="1160621"/>
            <a:ext cx="4509849" cy="354330"/>
          </a:xfrm>
          <a:prstGeom prst="rect">
            <a:avLst/>
          </a:prstGeom>
          <a:noFill/>
          <a:ln/>
        </p:spPr>
        <p:txBody>
          <a:bodyPr wrap="none" lIns="0" tIns="0" rIns="0" bIns="0" rtlCol="0" anchor="t"/>
          <a:lstStyle/>
          <a:p>
            <a:pPr marL="0" indent="0" algn="l">
              <a:lnSpc>
                <a:spcPts val="2750"/>
              </a:lnSpc>
              <a:buNone/>
            </a:pPr>
            <a:r>
              <a:rPr lang="en-US" sz="2200" b="1" dirty="0">
                <a:solidFill>
                  <a:srgbClr val="3B4540"/>
                </a:solidFill>
                <a:latin typeface="Fraunces Extra Bold" pitchFamily="34" charset="0"/>
                <a:ea typeface="Fraunces Extra Bold" pitchFamily="34" charset="-122"/>
                <a:cs typeface="Fraunces Extra Bold" pitchFamily="34" charset="-120"/>
              </a:rPr>
              <a:t>Are You Guilty of Any of These?</a:t>
            </a:r>
            <a:endParaRPr lang="en-US" sz="2200" dirty="0"/>
          </a:p>
        </p:txBody>
      </p:sp>
      <p:sp>
        <p:nvSpPr>
          <p:cNvPr id="3" name="Text 1"/>
          <p:cNvSpPr/>
          <p:nvPr/>
        </p:nvSpPr>
        <p:spPr>
          <a:xfrm>
            <a:off x="793790" y="1605677"/>
            <a:ext cx="8015407" cy="708779"/>
          </a:xfrm>
          <a:prstGeom prst="rect">
            <a:avLst/>
          </a:prstGeom>
          <a:noFill/>
          <a:ln/>
        </p:spPr>
        <p:txBody>
          <a:bodyPr wrap="non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Recycling Mistakes to Avoid</a:t>
            </a:r>
            <a:endParaRPr lang="en-US" sz="4450" dirty="0"/>
          </a:p>
        </p:txBody>
      </p:sp>
      <p:sp>
        <p:nvSpPr>
          <p:cNvPr id="4" name="Shape 2"/>
          <p:cNvSpPr/>
          <p:nvPr/>
        </p:nvSpPr>
        <p:spPr>
          <a:xfrm>
            <a:off x="793790" y="2654617"/>
            <a:ext cx="6407944" cy="2093714"/>
          </a:xfrm>
          <a:prstGeom prst="roundRect">
            <a:avLst>
              <a:gd name="adj" fmla="val 6988"/>
            </a:avLst>
          </a:prstGeom>
          <a:solidFill>
            <a:srgbClr val="FAFFFA"/>
          </a:solidFill>
          <a:ln w="30480">
            <a:solidFill>
              <a:srgbClr val="CED9CE"/>
            </a:solidFill>
            <a:prstDash val="solid"/>
          </a:ln>
        </p:spPr>
      </p:sp>
      <p:sp>
        <p:nvSpPr>
          <p:cNvPr id="5" name="Shape 3"/>
          <p:cNvSpPr/>
          <p:nvPr/>
        </p:nvSpPr>
        <p:spPr>
          <a:xfrm>
            <a:off x="763310" y="2654617"/>
            <a:ext cx="121920" cy="2093714"/>
          </a:xfrm>
          <a:prstGeom prst="roundRect">
            <a:avLst>
              <a:gd name="adj" fmla="val 167442"/>
            </a:avLst>
          </a:prstGeom>
          <a:solidFill>
            <a:srgbClr val="438951"/>
          </a:solidFill>
          <a:ln/>
        </p:spPr>
      </p:sp>
      <p:sp>
        <p:nvSpPr>
          <p:cNvPr id="6" name="Text 4"/>
          <p:cNvSpPr/>
          <p:nvPr/>
        </p:nvSpPr>
        <p:spPr>
          <a:xfrm>
            <a:off x="1142524" y="2911912"/>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000000"/>
                </a:solidFill>
                <a:latin typeface="Fraunces Extra Bold" pitchFamily="34" charset="0"/>
                <a:ea typeface="Fraunces Extra Bold" pitchFamily="34" charset="-122"/>
                <a:cs typeface="Fraunces Extra Bold" pitchFamily="34" charset="-120"/>
              </a:rPr>
              <a:t>🤞</a:t>
            </a:r>
            <a:r>
              <a:rPr lang="en-US" sz="2200" b="1" dirty="0">
                <a:solidFill>
                  <a:srgbClr val="405449"/>
                </a:solidFill>
                <a:latin typeface="Fraunces Extra Bold" pitchFamily="34" charset="0"/>
                <a:ea typeface="Fraunces Extra Bold" pitchFamily="34" charset="-122"/>
                <a:cs typeface="Fraunces Extra Bold" pitchFamily="34" charset="-120"/>
              </a:rPr>
              <a:t> Wishcycling</a:t>
            </a:r>
            <a:endParaRPr lang="en-US" sz="2200" dirty="0"/>
          </a:p>
        </p:txBody>
      </p:sp>
      <p:sp>
        <p:nvSpPr>
          <p:cNvPr id="7" name="Text 5"/>
          <p:cNvSpPr/>
          <p:nvPr/>
        </p:nvSpPr>
        <p:spPr>
          <a:xfrm>
            <a:off x="1142524" y="3402330"/>
            <a:ext cx="5801916" cy="1088708"/>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Tossing something in the bin </a:t>
            </a:r>
            <a:r>
              <a:rPr lang="en-US" sz="1750" i="1" dirty="0">
                <a:solidFill>
                  <a:srgbClr val="405449"/>
                </a:solidFill>
                <a:latin typeface="Nobile" pitchFamily="34" charset="0"/>
                <a:ea typeface="Nobile" pitchFamily="34" charset="-122"/>
                <a:cs typeface="Nobile" pitchFamily="34" charset="-120"/>
              </a:rPr>
              <a:t>hoping</a:t>
            </a:r>
            <a:r>
              <a:rPr lang="en-US" sz="1750" dirty="0">
                <a:solidFill>
                  <a:srgbClr val="405449"/>
                </a:solidFill>
                <a:latin typeface="Nobile" pitchFamily="34" charset="0"/>
                <a:ea typeface="Nobile" pitchFamily="34" charset="-122"/>
                <a:cs typeface="Nobile" pitchFamily="34" charset="-120"/>
              </a:rPr>
              <a:t> it's recyclable. This contaminates entire batches and costs facilities time and money.</a:t>
            </a:r>
            <a:endParaRPr lang="en-US" sz="1750" dirty="0"/>
          </a:p>
        </p:txBody>
      </p:sp>
      <p:sp>
        <p:nvSpPr>
          <p:cNvPr id="8" name="Shape 6"/>
          <p:cNvSpPr/>
          <p:nvPr/>
        </p:nvSpPr>
        <p:spPr>
          <a:xfrm>
            <a:off x="7428548" y="2654617"/>
            <a:ext cx="6408063" cy="2093714"/>
          </a:xfrm>
          <a:prstGeom prst="roundRect">
            <a:avLst>
              <a:gd name="adj" fmla="val 6988"/>
            </a:avLst>
          </a:prstGeom>
          <a:solidFill>
            <a:srgbClr val="FAFFFA"/>
          </a:solidFill>
          <a:ln w="30480">
            <a:solidFill>
              <a:srgbClr val="CED9CE"/>
            </a:solidFill>
            <a:prstDash val="solid"/>
          </a:ln>
        </p:spPr>
      </p:sp>
      <p:sp>
        <p:nvSpPr>
          <p:cNvPr id="9" name="Shape 7"/>
          <p:cNvSpPr/>
          <p:nvPr/>
        </p:nvSpPr>
        <p:spPr>
          <a:xfrm>
            <a:off x="7398067" y="2654617"/>
            <a:ext cx="121920" cy="2093714"/>
          </a:xfrm>
          <a:prstGeom prst="roundRect">
            <a:avLst>
              <a:gd name="adj" fmla="val 167442"/>
            </a:avLst>
          </a:prstGeom>
          <a:solidFill>
            <a:srgbClr val="438951"/>
          </a:solidFill>
          <a:ln/>
        </p:spPr>
      </p:sp>
      <p:sp>
        <p:nvSpPr>
          <p:cNvPr id="10" name="Text 8"/>
          <p:cNvSpPr/>
          <p:nvPr/>
        </p:nvSpPr>
        <p:spPr>
          <a:xfrm>
            <a:off x="7777282" y="2911912"/>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000000"/>
                </a:solidFill>
                <a:latin typeface="Fraunces Extra Bold" pitchFamily="34" charset="0"/>
                <a:ea typeface="Fraunces Extra Bold" pitchFamily="34" charset="-122"/>
                <a:cs typeface="Fraunces Extra Bold" pitchFamily="34" charset="-120"/>
              </a:rPr>
              <a:t>🥜</a:t>
            </a:r>
            <a:r>
              <a:rPr lang="en-US" sz="2200" b="1" dirty="0">
                <a:solidFill>
                  <a:srgbClr val="405449"/>
                </a:solidFill>
                <a:latin typeface="Fraunces Extra Bold" pitchFamily="34" charset="0"/>
                <a:ea typeface="Fraunces Extra Bold" pitchFamily="34" charset="-122"/>
                <a:cs typeface="Fraunces Extra Bold" pitchFamily="34" charset="-120"/>
              </a:rPr>
              <a:t> Dirty Containers</a:t>
            </a:r>
            <a:endParaRPr lang="en-US" sz="2200" dirty="0"/>
          </a:p>
        </p:txBody>
      </p:sp>
      <p:sp>
        <p:nvSpPr>
          <p:cNvPr id="11" name="Text 9"/>
          <p:cNvSpPr/>
          <p:nvPr/>
        </p:nvSpPr>
        <p:spPr>
          <a:xfrm>
            <a:off x="7777282" y="3402330"/>
            <a:ext cx="5802035" cy="1088708"/>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A single unwashed peanut butter jar can contaminate a whole load of recycling. Always rinse before recycling!</a:t>
            </a:r>
            <a:endParaRPr lang="en-US" sz="1750" dirty="0"/>
          </a:p>
        </p:txBody>
      </p:sp>
      <p:sp>
        <p:nvSpPr>
          <p:cNvPr id="12" name="Shape 10"/>
          <p:cNvSpPr/>
          <p:nvPr/>
        </p:nvSpPr>
        <p:spPr>
          <a:xfrm>
            <a:off x="793790" y="4975146"/>
            <a:ext cx="6407944" cy="2093714"/>
          </a:xfrm>
          <a:prstGeom prst="roundRect">
            <a:avLst>
              <a:gd name="adj" fmla="val 6988"/>
            </a:avLst>
          </a:prstGeom>
          <a:solidFill>
            <a:srgbClr val="FAFFFA"/>
          </a:solidFill>
          <a:ln w="30480">
            <a:solidFill>
              <a:srgbClr val="CED9CE"/>
            </a:solidFill>
            <a:prstDash val="solid"/>
          </a:ln>
        </p:spPr>
      </p:sp>
      <p:sp>
        <p:nvSpPr>
          <p:cNvPr id="13" name="Shape 11"/>
          <p:cNvSpPr/>
          <p:nvPr/>
        </p:nvSpPr>
        <p:spPr>
          <a:xfrm>
            <a:off x="763310" y="4975146"/>
            <a:ext cx="121920" cy="2093714"/>
          </a:xfrm>
          <a:prstGeom prst="roundRect">
            <a:avLst>
              <a:gd name="adj" fmla="val 167442"/>
            </a:avLst>
          </a:prstGeom>
          <a:solidFill>
            <a:srgbClr val="438951"/>
          </a:solidFill>
          <a:ln/>
        </p:spPr>
      </p:sp>
      <p:sp>
        <p:nvSpPr>
          <p:cNvPr id="14" name="Text 12"/>
          <p:cNvSpPr/>
          <p:nvPr/>
        </p:nvSpPr>
        <p:spPr>
          <a:xfrm>
            <a:off x="1142524" y="5232440"/>
            <a:ext cx="3220283" cy="354330"/>
          </a:xfrm>
          <a:prstGeom prst="rect">
            <a:avLst/>
          </a:prstGeom>
          <a:noFill/>
          <a:ln/>
        </p:spPr>
        <p:txBody>
          <a:bodyPr wrap="none" lIns="0" tIns="0" rIns="0" bIns="0" rtlCol="0" anchor="t"/>
          <a:lstStyle/>
          <a:p>
            <a:pPr marL="0" indent="0" algn="l">
              <a:lnSpc>
                <a:spcPts val="2750"/>
              </a:lnSpc>
              <a:buNone/>
            </a:pPr>
            <a:r>
              <a:rPr lang="en-US" sz="2200" b="1" dirty="0">
                <a:solidFill>
                  <a:srgbClr val="000000"/>
                </a:solidFill>
                <a:latin typeface="Fraunces Extra Bold" pitchFamily="34" charset="0"/>
                <a:ea typeface="Fraunces Extra Bold" pitchFamily="34" charset="-122"/>
                <a:cs typeface="Fraunces Extra Bold" pitchFamily="34" charset="-120"/>
              </a:rPr>
              <a:t>🛍️</a:t>
            </a:r>
            <a:r>
              <a:rPr lang="en-US" sz="2200" b="1" dirty="0">
                <a:solidFill>
                  <a:srgbClr val="405449"/>
                </a:solidFill>
                <a:latin typeface="Fraunces Extra Bold" pitchFamily="34" charset="0"/>
                <a:ea typeface="Fraunces Extra Bold" pitchFamily="34" charset="-122"/>
                <a:cs typeface="Fraunces Extra Bold" pitchFamily="34" charset="-120"/>
              </a:rPr>
              <a:t> Plastic Bags in Bins</a:t>
            </a:r>
            <a:endParaRPr lang="en-US" sz="2200" dirty="0"/>
          </a:p>
        </p:txBody>
      </p:sp>
      <p:sp>
        <p:nvSpPr>
          <p:cNvPr id="15" name="Text 13"/>
          <p:cNvSpPr/>
          <p:nvPr/>
        </p:nvSpPr>
        <p:spPr>
          <a:xfrm>
            <a:off x="1142524" y="5722858"/>
            <a:ext cx="5801916" cy="72580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Plastic bags jam the machinery at sorting centers. Bring them back to store drop-off points instead.</a:t>
            </a:r>
            <a:endParaRPr lang="en-US" sz="1750" dirty="0"/>
          </a:p>
        </p:txBody>
      </p:sp>
      <p:sp>
        <p:nvSpPr>
          <p:cNvPr id="16" name="Shape 14"/>
          <p:cNvSpPr/>
          <p:nvPr/>
        </p:nvSpPr>
        <p:spPr>
          <a:xfrm>
            <a:off x="7428548" y="4975146"/>
            <a:ext cx="6408063" cy="2093714"/>
          </a:xfrm>
          <a:prstGeom prst="roundRect">
            <a:avLst>
              <a:gd name="adj" fmla="val 6988"/>
            </a:avLst>
          </a:prstGeom>
          <a:solidFill>
            <a:srgbClr val="FAFFFA"/>
          </a:solidFill>
          <a:ln w="30480">
            <a:solidFill>
              <a:srgbClr val="CED9CE"/>
            </a:solidFill>
            <a:prstDash val="solid"/>
          </a:ln>
        </p:spPr>
      </p:sp>
      <p:sp>
        <p:nvSpPr>
          <p:cNvPr id="17" name="Shape 15"/>
          <p:cNvSpPr/>
          <p:nvPr/>
        </p:nvSpPr>
        <p:spPr>
          <a:xfrm>
            <a:off x="7398067" y="4975146"/>
            <a:ext cx="121920" cy="2093714"/>
          </a:xfrm>
          <a:prstGeom prst="roundRect">
            <a:avLst>
              <a:gd name="adj" fmla="val 167442"/>
            </a:avLst>
          </a:prstGeom>
          <a:solidFill>
            <a:srgbClr val="438951"/>
          </a:solidFill>
          <a:ln/>
        </p:spPr>
      </p:sp>
      <p:sp>
        <p:nvSpPr>
          <p:cNvPr id="18" name="Text 16"/>
          <p:cNvSpPr/>
          <p:nvPr/>
        </p:nvSpPr>
        <p:spPr>
          <a:xfrm>
            <a:off x="7777282" y="5232440"/>
            <a:ext cx="3669506" cy="354330"/>
          </a:xfrm>
          <a:prstGeom prst="rect">
            <a:avLst/>
          </a:prstGeom>
          <a:noFill/>
          <a:ln/>
        </p:spPr>
        <p:txBody>
          <a:bodyPr wrap="none" lIns="0" tIns="0" rIns="0" bIns="0" rtlCol="0" anchor="t"/>
          <a:lstStyle/>
          <a:p>
            <a:pPr marL="0" indent="0" algn="l">
              <a:lnSpc>
                <a:spcPts val="2750"/>
              </a:lnSpc>
              <a:buNone/>
            </a:pPr>
            <a:r>
              <a:rPr lang="en-US" sz="2200" b="1" dirty="0">
                <a:solidFill>
                  <a:srgbClr val="000000"/>
                </a:solidFill>
                <a:latin typeface="Fraunces Extra Bold" pitchFamily="34" charset="0"/>
                <a:ea typeface="Fraunces Extra Bold" pitchFamily="34" charset="-122"/>
                <a:cs typeface="Fraunces Extra Bold" pitchFamily="34" charset="-120"/>
              </a:rPr>
              <a:t>🔢</a:t>
            </a:r>
            <a:r>
              <a:rPr lang="en-US" sz="2200" b="1" dirty="0">
                <a:solidFill>
                  <a:srgbClr val="405449"/>
                </a:solidFill>
                <a:latin typeface="Fraunces Extra Bold" pitchFamily="34" charset="0"/>
                <a:ea typeface="Fraunces Extra Bold" pitchFamily="34" charset="-122"/>
                <a:cs typeface="Fraunces Extra Bold" pitchFamily="34" charset="-120"/>
              </a:rPr>
              <a:t> Not All Plastic Is Equal</a:t>
            </a:r>
            <a:endParaRPr lang="en-US" sz="2200" dirty="0"/>
          </a:p>
        </p:txBody>
      </p:sp>
      <p:sp>
        <p:nvSpPr>
          <p:cNvPr id="19" name="Text 17"/>
          <p:cNvSpPr/>
          <p:nvPr/>
        </p:nvSpPr>
        <p:spPr>
          <a:xfrm>
            <a:off x="7777282" y="5722858"/>
            <a:ext cx="5802035" cy="1088708"/>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Many plastic types — especially </a:t>
            </a:r>
            <a:r>
              <a:rPr lang="en-US" sz="1750" b="1" dirty="0">
                <a:solidFill>
                  <a:srgbClr val="405449"/>
                </a:solidFill>
                <a:latin typeface="Nobile" pitchFamily="34" charset="0"/>
                <a:ea typeface="Nobile" pitchFamily="34" charset="-122"/>
                <a:cs typeface="Nobile" pitchFamily="34" charset="-120"/>
              </a:rPr>
              <a:t>#6 styrofoam</a:t>
            </a:r>
            <a:r>
              <a:rPr lang="en-US" sz="1750" dirty="0">
                <a:solidFill>
                  <a:srgbClr val="405449"/>
                </a:solidFill>
                <a:latin typeface="Nobile" pitchFamily="34" charset="0"/>
                <a:ea typeface="Nobile" pitchFamily="34" charset="-122"/>
                <a:cs typeface="Nobile" pitchFamily="34" charset="-120"/>
              </a:rPr>
              <a:t> — are NOT recyclable in standard programs. Always check the number.</a:t>
            </a:r>
            <a:endParaRPr lang="en-US" sz="17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586621" y="460891"/>
            <a:ext cx="8637746" cy="523875"/>
          </a:xfrm>
          <a:prstGeom prst="rect">
            <a:avLst/>
          </a:prstGeom>
          <a:noFill/>
          <a:ln/>
        </p:spPr>
        <p:txBody>
          <a:bodyPr wrap="none" lIns="0" tIns="0" rIns="0" bIns="0" rtlCol="0" anchor="t"/>
          <a:lstStyle/>
          <a:p>
            <a:pPr marL="0" indent="0" algn="l">
              <a:lnSpc>
                <a:spcPts val="4100"/>
              </a:lnSpc>
              <a:buNone/>
            </a:pPr>
            <a:r>
              <a:rPr lang="en-US" sz="3250" b="1" dirty="0">
                <a:solidFill>
                  <a:srgbClr val="3B4540"/>
                </a:solidFill>
                <a:latin typeface="Fraunces Extra Bold" pitchFamily="34" charset="0"/>
                <a:ea typeface="Fraunces Extra Bold" pitchFamily="34" charset="-122"/>
                <a:cs typeface="Fraunces Extra Bold" pitchFamily="34" charset="-120"/>
              </a:rPr>
              <a:t>Beyond Recycling: Reduce &amp; Reuse First!</a:t>
            </a:r>
            <a:endParaRPr lang="en-US" sz="3250" dirty="0"/>
          </a:p>
        </p:txBody>
      </p:sp>
      <p:pic>
        <p:nvPicPr>
          <p:cNvPr id="3" name="Image 0" descr="preencoded.png"/>
          <p:cNvPicPr>
            <a:picLocks noChangeAspect="1"/>
          </p:cNvPicPr>
          <p:nvPr/>
        </p:nvPicPr>
        <p:blipFill>
          <a:blip r:embed="rId3"/>
          <a:stretch>
            <a:fillRect/>
          </a:stretch>
        </p:blipFill>
        <p:spPr>
          <a:xfrm>
            <a:off x="586621" y="1232535"/>
            <a:ext cx="13457158" cy="6158627"/>
          </a:xfrm>
          <a:prstGeom prst="rect">
            <a:avLst/>
          </a:prstGeom>
        </p:spPr>
      </p:pic>
      <p:sp>
        <p:nvSpPr>
          <p:cNvPr id="4" name="Text 1"/>
          <p:cNvSpPr/>
          <p:nvPr/>
        </p:nvSpPr>
        <p:spPr>
          <a:xfrm>
            <a:off x="10444056" y="2051969"/>
            <a:ext cx="2976873" cy="372109"/>
          </a:xfrm>
          <a:prstGeom prst="rect">
            <a:avLst/>
          </a:prstGeom>
          <a:noFill/>
          <a:ln/>
        </p:spPr>
        <p:txBody>
          <a:bodyPr wrap="none" lIns="0" tIns="0" rIns="0" bIns="0" rtlCol="0" anchor="t"/>
          <a:lstStyle/>
          <a:p>
            <a:pPr marL="0" indent="0" algn="l">
              <a:lnSpc>
                <a:spcPts val="2900"/>
              </a:lnSpc>
              <a:buNone/>
            </a:pPr>
            <a:r>
              <a:rPr lang="en-US" sz="2300" b="1" dirty="0">
                <a:solidFill>
                  <a:srgbClr val="405449"/>
                </a:solidFill>
                <a:latin typeface="Fraunces Extra Bold" pitchFamily="34" charset="0"/>
                <a:ea typeface="Fraunces Extra Bold" pitchFamily="34" charset="-122"/>
                <a:cs typeface="Fraunces Extra Bold" pitchFamily="34" charset="-120"/>
              </a:rPr>
              <a:t>Recycle</a:t>
            </a:r>
            <a:endParaRPr lang="en-US" sz="2300" dirty="0"/>
          </a:p>
        </p:txBody>
      </p:sp>
      <p:sp>
        <p:nvSpPr>
          <p:cNvPr id="5" name="Text 2"/>
          <p:cNvSpPr/>
          <p:nvPr/>
        </p:nvSpPr>
        <p:spPr>
          <a:xfrm>
            <a:off x="10444056" y="2529922"/>
            <a:ext cx="3281176" cy="517645"/>
          </a:xfrm>
          <a:prstGeom prst="rect">
            <a:avLst/>
          </a:prstGeom>
          <a:noFill/>
          <a:ln/>
        </p:spPr>
        <p:txBody>
          <a:bodyPr wrap="square" lIns="0" tIns="0" rIns="0" bIns="0" rtlCol="0" anchor="t"/>
          <a:lstStyle/>
          <a:p>
            <a:pPr marL="0" indent="0" algn="l">
              <a:lnSpc>
                <a:spcPts val="2000"/>
              </a:lnSpc>
              <a:buNone/>
            </a:pPr>
            <a:r>
              <a:rPr lang="en-US" sz="1850" dirty="0">
                <a:solidFill>
                  <a:srgbClr val="405449"/>
                </a:solidFill>
                <a:latin typeface="Nobile" pitchFamily="34" charset="0"/>
                <a:ea typeface="Nobile" pitchFamily="34" charset="-122"/>
                <a:cs typeface="Nobile" pitchFamily="34" charset="-120"/>
              </a:rPr>
              <a:t>Recycle what remains responsibly</a:t>
            </a:r>
            <a:endParaRPr lang="en-US" sz="1850" dirty="0"/>
          </a:p>
        </p:txBody>
      </p:sp>
      <p:sp>
        <p:nvSpPr>
          <p:cNvPr id="6" name="Text 3"/>
          <p:cNvSpPr/>
          <p:nvPr/>
        </p:nvSpPr>
        <p:spPr>
          <a:xfrm>
            <a:off x="944525" y="4076242"/>
            <a:ext cx="2976873" cy="372109"/>
          </a:xfrm>
          <a:prstGeom prst="rect">
            <a:avLst/>
          </a:prstGeom>
          <a:noFill/>
          <a:ln/>
        </p:spPr>
        <p:txBody>
          <a:bodyPr wrap="none" lIns="0" tIns="0" rIns="0" bIns="0" rtlCol="0" anchor="t"/>
          <a:lstStyle/>
          <a:p>
            <a:pPr marL="0" indent="0" algn="r">
              <a:lnSpc>
                <a:spcPts val="2900"/>
              </a:lnSpc>
              <a:buNone/>
            </a:pPr>
            <a:r>
              <a:rPr lang="en-US" sz="2300" b="1" dirty="0">
                <a:solidFill>
                  <a:srgbClr val="405449"/>
                </a:solidFill>
                <a:latin typeface="Fraunces Extra Bold" pitchFamily="34" charset="0"/>
                <a:ea typeface="Fraunces Extra Bold" pitchFamily="34" charset="-122"/>
                <a:cs typeface="Fraunces Extra Bold" pitchFamily="34" charset="-120"/>
              </a:rPr>
              <a:t>Reuse</a:t>
            </a:r>
            <a:endParaRPr lang="en-US" sz="2300" dirty="0"/>
          </a:p>
        </p:txBody>
      </p:sp>
      <p:sp>
        <p:nvSpPr>
          <p:cNvPr id="7" name="Text 4"/>
          <p:cNvSpPr/>
          <p:nvPr/>
        </p:nvSpPr>
        <p:spPr>
          <a:xfrm>
            <a:off x="904833" y="4554196"/>
            <a:ext cx="3016564" cy="517645"/>
          </a:xfrm>
          <a:prstGeom prst="rect">
            <a:avLst/>
          </a:prstGeom>
          <a:noFill/>
          <a:ln/>
        </p:spPr>
        <p:txBody>
          <a:bodyPr wrap="square" lIns="0" tIns="0" rIns="0" bIns="0" rtlCol="0" anchor="t"/>
          <a:lstStyle/>
          <a:p>
            <a:pPr marL="0" indent="0" algn="r">
              <a:lnSpc>
                <a:spcPts val="2000"/>
              </a:lnSpc>
              <a:buNone/>
            </a:pPr>
            <a:r>
              <a:rPr lang="en-US" sz="1850" dirty="0">
                <a:solidFill>
                  <a:srgbClr val="405449"/>
                </a:solidFill>
                <a:latin typeface="Nobile" pitchFamily="34" charset="0"/>
                <a:ea typeface="Nobile" pitchFamily="34" charset="-122"/>
                <a:cs typeface="Nobile" pitchFamily="34" charset="-120"/>
              </a:rPr>
              <a:t>Donate clothes; repurpose jars; use both paper sides</a:t>
            </a:r>
            <a:endParaRPr lang="en-US" sz="1850" dirty="0"/>
          </a:p>
        </p:txBody>
      </p:sp>
      <p:sp>
        <p:nvSpPr>
          <p:cNvPr id="8" name="Text 5"/>
          <p:cNvSpPr/>
          <p:nvPr/>
        </p:nvSpPr>
        <p:spPr>
          <a:xfrm>
            <a:off x="10444056" y="5121455"/>
            <a:ext cx="2976873" cy="372109"/>
          </a:xfrm>
          <a:prstGeom prst="rect">
            <a:avLst/>
          </a:prstGeom>
          <a:noFill/>
          <a:ln/>
        </p:spPr>
        <p:txBody>
          <a:bodyPr wrap="none" lIns="0" tIns="0" rIns="0" bIns="0" rtlCol="0" anchor="t"/>
          <a:lstStyle/>
          <a:p>
            <a:pPr marL="0" indent="0" algn="l">
              <a:lnSpc>
                <a:spcPts val="2900"/>
              </a:lnSpc>
              <a:buNone/>
            </a:pPr>
            <a:r>
              <a:rPr lang="en-US" sz="2300" b="1" dirty="0">
                <a:solidFill>
                  <a:srgbClr val="405449"/>
                </a:solidFill>
                <a:latin typeface="Fraunces Extra Bold" pitchFamily="34" charset="0"/>
                <a:ea typeface="Fraunces Extra Bold" pitchFamily="34" charset="-122"/>
                <a:cs typeface="Fraunces Extra Bold" pitchFamily="34" charset="-120"/>
              </a:rPr>
              <a:t>Reduce</a:t>
            </a:r>
            <a:endParaRPr lang="en-US" sz="2300" dirty="0"/>
          </a:p>
        </p:txBody>
      </p:sp>
      <p:sp>
        <p:nvSpPr>
          <p:cNvPr id="9" name="Text 6"/>
          <p:cNvSpPr/>
          <p:nvPr/>
        </p:nvSpPr>
        <p:spPr>
          <a:xfrm>
            <a:off x="10444056" y="5599408"/>
            <a:ext cx="3281176" cy="517645"/>
          </a:xfrm>
          <a:prstGeom prst="rect">
            <a:avLst/>
          </a:prstGeom>
          <a:noFill/>
          <a:ln/>
        </p:spPr>
        <p:txBody>
          <a:bodyPr wrap="square" lIns="0" tIns="0" rIns="0" bIns="0" rtlCol="0" anchor="t"/>
          <a:lstStyle/>
          <a:p>
            <a:pPr marL="0" indent="0" algn="l">
              <a:lnSpc>
                <a:spcPts val="2000"/>
              </a:lnSpc>
              <a:buNone/>
            </a:pPr>
            <a:r>
              <a:rPr lang="en-US" sz="1850" dirty="0">
                <a:solidFill>
                  <a:srgbClr val="405449"/>
                </a:solidFill>
                <a:latin typeface="Nobile" pitchFamily="34" charset="0"/>
                <a:ea typeface="Nobile" pitchFamily="34" charset="-122"/>
                <a:cs typeface="Nobile" pitchFamily="34" charset="-120"/>
              </a:rPr>
              <a:t>Avoid unnecessary buys; use reusable bottles</a:t>
            </a:r>
            <a:endParaRPr lang="en-US" sz="1850" dirty="0"/>
          </a:p>
        </p:txBody>
      </p:sp>
      <p:sp>
        <p:nvSpPr>
          <p:cNvPr id="10" name="Text 7"/>
          <p:cNvSpPr/>
          <p:nvPr/>
        </p:nvSpPr>
        <p:spPr>
          <a:xfrm>
            <a:off x="586621" y="7530465"/>
            <a:ext cx="13457158" cy="466249"/>
          </a:xfrm>
          <a:prstGeom prst="rect">
            <a:avLst/>
          </a:prstGeom>
          <a:noFill/>
          <a:ln/>
        </p:spPr>
        <p:txBody>
          <a:bodyPr wrap="square" lIns="0" tIns="0" rIns="0" bIns="0" rtlCol="0" anchor="t"/>
          <a:lstStyle/>
          <a:p>
            <a:pPr marL="0" indent="0" algn="l">
              <a:lnSpc>
                <a:spcPts val="1800"/>
              </a:lnSpc>
              <a:buNone/>
            </a:pPr>
            <a:r>
              <a:rPr lang="en-US" sz="1300" dirty="0">
                <a:solidFill>
                  <a:srgbClr val="405449"/>
                </a:solidFill>
                <a:latin typeface="Nobile" pitchFamily="34" charset="0"/>
                <a:ea typeface="Nobile" pitchFamily="34" charset="-122"/>
                <a:cs typeface="Nobile" pitchFamily="34" charset="-120"/>
              </a:rPr>
              <a:t>The 3 Rs are in order for a reason. </a:t>
            </a:r>
            <a:r>
              <a:rPr lang="en-US" sz="1300" b="1" dirty="0">
                <a:solidFill>
                  <a:srgbClr val="405449"/>
                </a:solidFill>
                <a:latin typeface="Nobile" pitchFamily="34" charset="0"/>
                <a:ea typeface="Nobile" pitchFamily="34" charset="-122"/>
                <a:cs typeface="Nobile" pitchFamily="34" charset="-120"/>
              </a:rPr>
              <a:t>The best waste is the waste you never create.</a:t>
            </a:r>
            <a:r>
              <a:rPr lang="en-US" sz="1300" dirty="0">
                <a:solidFill>
                  <a:srgbClr val="405449"/>
                </a:solidFill>
                <a:latin typeface="Nobile" pitchFamily="34" charset="0"/>
                <a:ea typeface="Nobile" pitchFamily="34" charset="-122"/>
                <a:cs typeface="Nobile" pitchFamily="34" charset="-120"/>
              </a:rPr>
              <a:t> Recycling is powerful — but reducing and reusing are even better. Upcycling old t-shirts into bags or pallets into furniture? Even better still!</a:t>
            </a:r>
            <a:endParaRPr lang="en-US" sz="13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3227427"/>
            <a:ext cx="5670590" cy="708779"/>
          </a:xfrm>
          <a:prstGeom prst="rect">
            <a:avLst/>
          </a:prstGeom>
          <a:noFill/>
          <a:ln/>
        </p:spPr>
        <p:txBody>
          <a:bodyPr wrap="non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What Can YOU Do?</a:t>
            </a:r>
            <a:endParaRPr lang="en-US" sz="4450" dirty="0"/>
          </a:p>
        </p:txBody>
      </p:sp>
      <p:sp>
        <p:nvSpPr>
          <p:cNvPr id="4" name="Text 1"/>
          <p:cNvSpPr/>
          <p:nvPr/>
        </p:nvSpPr>
        <p:spPr>
          <a:xfrm>
            <a:off x="6280190" y="4276368"/>
            <a:ext cx="7556421" cy="72580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Small actions multiplied by millions of people create </a:t>
            </a:r>
            <a:r>
              <a:rPr lang="en-US" sz="1750" b="1" dirty="0">
                <a:solidFill>
                  <a:srgbClr val="405449"/>
                </a:solidFill>
                <a:latin typeface="Nobile" pitchFamily="34" charset="0"/>
                <a:ea typeface="Nobile" pitchFamily="34" charset="-122"/>
                <a:cs typeface="Nobile" pitchFamily="34" charset="-120"/>
              </a:rPr>
              <a:t>huge, real-world impact.</a:t>
            </a:r>
            <a:r>
              <a:rPr lang="en-US" sz="1750" dirty="0">
                <a:solidFill>
                  <a:srgbClr val="405449"/>
                </a:solidFill>
                <a:latin typeface="Nobile" pitchFamily="34" charset="0"/>
                <a:ea typeface="Nobile" pitchFamily="34" charset="-122"/>
                <a:cs typeface="Nobile" pitchFamily="34" charset="-120"/>
              </a:rPr>
              <a:t> Here's how to start today.</a:t>
            </a:r>
            <a:endParaRPr lang="en-US" sz="17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793790" y="721638"/>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3B4540"/>
                </a:solidFill>
                <a:latin typeface="Fraunces Extra Bold" pitchFamily="34" charset="0"/>
                <a:ea typeface="Fraunces Extra Bold" pitchFamily="34" charset="-122"/>
                <a:cs typeface="Fraunces Extra Bold" pitchFamily="34" charset="-120"/>
              </a:rPr>
              <a:t>Your Call to Action</a:t>
            </a:r>
            <a:endParaRPr lang="en-US" sz="2200" dirty="0"/>
          </a:p>
        </p:txBody>
      </p:sp>
      <p:sp>
        <p:nvSpPr>
          <p:cNvPr id="3" name="Text 1"/>
          <p:cNvSpPr/>
          <p:nvPr/>
        </p:nvSpPr>
        <p:spPr>
          <a:xfrm>
            <a:off x="793790" y="1166693"/>
            <a:ext cx="9919335" cy="708779"/>
          </a:xfrm>
          <a:prstGeom prst="rect">
            <a:avLst/>
          </a:prstGeom>
          <a:noFill/>
          <a:ln/>
        </p:spPr>
        <p:txBody>
          <a:bodyPr wrap="none" lIns="0" tIns="0" rIns="0" bIns="0" rtlCol="0" anchor="t"/>
          <a:lstStyle/>
          <a:p>
            <a:pPr marL="0" indent="0" algn="l">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Start Making a Difference — Today</a:t>
            </a:r>
            <a:endParaRPr lang="en-US" sz="4450" dirty="0"/>
          </a:p>
        </p:txBody>
      </p:sp>
      <p:sp>
        <p:nvSpPr>
          <p:cNvPr id="4" name="Text 2"/>
          <p:cNvSpPr/>
          <p:nvPr/>
        </p:nvSpPr>
        <p:spPr>
          <a:xfrm>
            <a:off x="793790" y="2215634"/>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Fraunces Light" pitchFamily="34" charset="0"/>
                <a:ea typeface="Fraunces Light" pitchFamily="34" charset="-122"/>
                <a:cs typeface="Fraunces Light" pitchFamily="34" charset="-120"/>
              </a:rPr>
              <a:t>01</a:t>
            </a:r>
            <a:endParaRPr lang="en-US" sz="1750" dirty="0"/>
          </a:p>
        </p:txBody>
      </p:sp>
      <p:sp>
        <p:nvSpPr>
          <p:cNvPr id="5" name="Shape 3"/>
          <p:cNvSpPr/>
          <p:nvPr/>
        </p:nvSpPr>
        <p:spPr>
          <a:xfrm>
            <a:off x="793790" y="2570678"/>
            <a:ext cx="6407944" cy="30480"/>
          </a:xfrm>
          <a:prstGeom prst="rect">
            <a:avLst/>
          </a:prstGeom>
          <a:solidFill>
            <a:srgbClr val="438951"/>
          </a:solidFill>
          <a:ln/>
        </p:spPr>
      </p:sp>
      <p:sp>
        <p:nvSpPr>
          <p:cNvPr id="6" name="Text 4"/>
          <p:cNvSpPr/>
          <p:nvPr/>
        </p:nvSpPr>
        <p:spPr>
          <a:xfrm>
            <a:off x="793790" y="2744986"/>
            <a:ext cx="3587115" cy="354330"/>
          </a:xfrm>
          <a:prstGeom prst="rect">
            <a:avLst/>
          </a:prstGeom>
          <a:noFill/>
          <a:ln/>
        </p:spPr>
        <p:txBody>
          <a:bodyPr wrap="non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Sort Your Waste at Home</a:t>
            </a:r>
            <a:endParaRPr lang="en-US" sz="2200" dirty="0"/>
          </a:p>
        </p:txBody>
      </p:sp>
      <p:sp>
        <p:nvSpPr>
          <p:cNvPr id="7" name="Text 5"/>
          <p:cNvSpPr/>
          <p:nvPr/>
        </p:nvSpPr>
        <p:spPr>
          <a:xfrm>
            <a:off x="793790" y="3235404"/>
            <a:ext cx="6407944" cy="72580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Set up simple bins for paper, plastic, glass, and general waste. Make it a daily habit.</a:t>
            </a:r>
            <a:endParaRPr lang="en-US" sz="1750" dirty="0"/>
          </a:p>
        </p:txBody>
      </p:sp>
      <p:sp>
        <p:nvSpPr>
          <p:cNvPr id="8" name="Text 6"/>
          <p:cNvSpPr/>
          <p:nvPr/>
        </p:nvSpPr>
        <p:spPr>
          <a:xfrm>
            <a:off x="7428548" y="2215634"/>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Fraunces Light" pitchFamily="34" charset="0"/>
                <a:ea typeface="Fraunces Light" pitchFamily="34" charset="-122"/>
                <a:cs typeface="Fraunces Light" pitchFamily="34" charset="-120"/>
              </a:rPr>
              <a:t>02</a:t>
            </a:r>
            <a:endParaRPr lang="en-US" sz="1750" dirty="0"/>
          </a:p>
        </p:txBody>
      </p:sp>
      <p:sp>
        <p:nvSpPr>
          <p:cNvPr id="9" name="Shape 7"/>
          <p:cNvSpPr/>
          <p:nvPr/>
        </p:nvSpPr>
        <p:spPr>
          <a:xfrm>
            <a:off x="7428548" y="2570678"/>
            <a:ext cx="6408063" cy="30480"/>
          </a:xfrm>
          <a:prstGeom prst="rect">
            <a:avLst/>
          </a:prstGeom>
          <a:solidFill>
            <a:srgbClr val="438951"/>
          </a:solidFill>
          <a:ln/>
        </p:spPr>
      </p:sp>
      <p:sp>
        <p:nvSpPr>
          <p:cNvPr id="10" name="Text 8"/>
          <p:cNvSpPr/>
          <p:nvPr/>
        </p:nvSpPr>
        <p:spPr>
          <a:xfrm>
            <a:off x="7428548" y="2744986"/>
            <a:ext cx="3730228" cy="354330"/>
          </a:xfrm>
          <a:prstGeom prst="rect">
            <a:avLst/>
          </a:prstGeom>
          <a:noFill/>
          <a:ln/>
        </p:spPr>
        <p:txBody>
          <a:bodyPr wrap="non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Set Up a Recycling Station</a:t>
            </a:r>
            <a:endParaRPr lang="en-US" sz="2200" dirty="0"/>
          </a:p>
        </p:txBody>
      </p:sp>
      <p:sp>
        <p:nvSpPr>
          <p:cNvPr id="11" name="Text 9"/>
          <p:cNvSpPr/>
          <p:nvPr/>
        </p:nvSpPr>
        <p:spPr>
          <a:xfrm>
            <a:off x="7428548" y="3235404"/>
            <a:ext cx="6408063" cy="72580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At school, in the office, or in your community — if there isn't one, be the person who starts it.</a:t>
            </a:r>
            <a:endParaRPr lang="en-US" sz="1750" dirty="0"/>
          </a:p>
        </p:txBody>
      </p:sp>
      <p:sp>
        <p:nvSpPr>
          <p:cNvPr id="12" name="Text 10"/>
          <p:cNvSpPr/>
          <p:nvPr/>
        </p:nvSpPr>
        <p:spPr>
          <a:xfrm>
            <a:off x="793790" y="4358045"/>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Fraunces Light" pitchFamily="34" charset="0"/>
                <a:ea typeface="Fraunces Light" pitchFamily="34" charset="-122"/>
                <a:cs typeface="Fraunces Light" pitchFamily="34" charset="-120"/>
              </a:rPr>
              <a:t>03</a:t>
            </a:r>
            <a:endParaRPr lang="en-US" sz="1750" dirty="0"/>
          </a:p>
        </p:txBody>
      </p:sp>
      <p:sp>
        <p:nvSpPr>
          <p:cNvPr id="13" name="Shape 11"/>
          <p:cNvSpPr/>
          <p:nvPr/>
        </p:nvSpPr>
        <p:spPr>
          <a:xfrm>
            <a:off x="793790" y="4713089"/>
            <a:ext cx="6407944" cy="30480"/>
          </a:xfrm>
          <a:prstGeom prst="rect">
            <a:avLst/>
          </a:prstGeom>
          <a:solidFill>
            <a:srgbClr val="438951"/>
          </a:solidFill>
          <a:ln/>
        </p:spPr>
      </p:sp>
      <p:sp>
        <p:nvSpPr>
          <p:cNvPr id="14" name="Text 12"/>
          <p:cNvSpPr/>
          <p:nvPr/>
        </p:nvSpPr>
        <p:spPr>
          <a:xfrm>
            <a:off x="793790" y="4887397"/>
            <a:ext cx="2835235" cy="354330"/>
          </a:xfrm>
          <a:prstGeom prst="rect">
            <a:avLst/>
          </a:prstGeom>
          <a:noFill/>
          <a:ln/>
        </p:spPr>
        <p:txBody>
          <a:bodyPr wrap="non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Spread the Word</a:t>
            </a:r>
            <a:endParaRPr lang="en-US" sz="2200" dirty="0"/>
          </a:p>
        </p:txBody>
      </p:sp>
      <p:sp>
        <p:nvSpPr>
          <p:cNvPr id="15" name="Text 13"/>
          <p:cNvSpPr/>
          <p:nvPr/>
        </p:nvSpPr>
        <p:spPr>
          <a:xfrm>
            <a:off x="793790" y="5377815"/>
            <a:ext cx="6407944" cy="72580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Share what you've learned with family and friends. Knowledge multiplies impact.</a:t>
            </a:r>
            <a:endParaRPr lang="en-US" sz="1750" dirty="0"/>
          </a:p>
        </p:txBody>
      </p:sp>
      <p:sp>
        <p:nvSpPr>
          <p:cNvPr id="16" name="Text 14"/>
          <p:cNvSpPr/>
          <p:nvPr/>
        </p:nvSpPr>
        <p:spPr>
          <a:xfrm>
            <a:off x="7428548" y="4358045"/>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405449"/>
                </a:solidFill>
                <a:latin typeface="Fraunces Light" pitchFamily="34" charset="0"/>
                <a:ea typeface="Fraunces Light" pitchFamily="34" charset="-122"/>
                <a:cs typeface="Fraunces Light" pitchFamily="34" charset="-120"/>
              </a:rPr>
              <a:t>04</a:t>
            </a:r>
            <a:endParaRPr lang="en-US" sz="1750" dirty="0"/>
          </a:p>
        </p:txBody>
      </p:sp>
      <p:sp>
        <p:nvSpPr>
          <p:cNvPr id="17" name="Shape 15"/>
          <p:cNvSpPr/>
          <p:nvPr/>
        </p:nvSpPr>
        <p:spPr>
          <a:xfrm>
            <a:off x="7428548" y="4713089"/>
            <a:ext cx="6408063" cy="30480"/>
          </a:xfrm>
          <a:prstGeom prst="rect">
            <a:avLst/>
          </a:prstGeom>
          <a:solidFill>
            <a:srgbClr val="438951"/>
          </a:solidFill>
          <a:ln/>
        </p:spPr>
      </p:sp>
      <p:sp>
        <p:nvSpPr>
          <p:cNvPr id="18" name="Text 16"/>
          <p:cNvSpPr/>
          <p:nvPr/>
        </p:nvSpPr>
        <p:spPr>
          <a:xfrm>
            <a:off x="7428548" y="4887397"/>
            <a:ext cx="4253270" cy="354330"/>
          </a:xfrm>
          <a:prstGeom prst="rect">
            <a:avLst/>
          </a:prstGeom>
          <a:noFill/>
          <a:ln/>
        </p:spPr>
        <p:txBody>
          <a:bodyPr wrap="none" lIns="0" tIns="0" rIns="0" bIns="0" rtlCol="0" anchor="t"/>
          <a:lstStyle/>
          <a:p>
            <a:pPr marL="0" indent="0" algn="l">
              <a:lnSpc>
                <a:spcPts val="2750"/>
              </a:lnSpc>
              <a:buNone/>
            </a:pPr>
            <a:r>
              <a:rPr lang="en-US" sz="2200" b="1" dirty="0">
                <a:solidFill>
                  <a:srgbClr val="405449"/>
                </a:solidFill>
                <a:latin typeface="Fraunces Extra Bold" pitchFamily="34" charset="0"/>
                <a:ea typeface="Fraunces Extra Bold" pitchFamily="34" charset="-122"/>
                <a:cs typeface="Fraunces Extra Bold" pitchFamily="34" charset="-120"/>
              </a:rPr>
              <a:t>Take the One-Week Challenge</a:t>
            </a:r>
            <a:endParaRPr lang="en-US" sz="2200" dirty="0"/>
          </a:p>
        </p:txBody>
      </p:sp>
      <p:sp>
        <p:nvSpPr>
          <p:cNvPr id="19" name="Text 17"/>
          <p:cNvSpPr/>
          <p:nvPr/>
        </p:nvSpPr>
        <p:spPr>
          <a:xfrm>
            <a:off x="7428548" y="5377815"/>
            <a:ext cx="6408063" cy="725805"/>
          </a:xfrm>
          <a:prstGeom prst="rect">
            <a:avLst/>
          </a:prstGeom>
          <a:noFill/>
          <a:ln/>
        </p:spPr>
        <p:txBody>
          <a:bodyPr wrap="square" lIns="0" tIns="0" rIns="0" bIns="0" rtlCol="0" anchor="t"/>
          <a:lstStyle/>
          <a:p>
            <a:pPr marL="0" indent="0" algn="l">
              <a:lnSpc>
                <a:spcPts val="2850"/>
              </a:lnSpc>
              <a:buNone/>
            </a:pPr>
            <a:r>
              <a:rPr lang="en-US" sz="1750" dirty="0">
                <a:solidFill>
                  <a:srgbClr val="405449"/>
                </a:solidFill>
                <a:latin typeface="Nobile" pitchFamily="34" charset="0"/>
                <a:ea typeface="Nobile" pitchFamily="34" charset="-122"/>
                <a:cs typeface="Nobile" pitchFamily="34" charset="-120"/>
              </a:rPr>
              <a:t>Try to reduce your personal waste for just one week. You'll be surprised how much you can cut.</a:t>
            </a:r>
            <a:endParaRPr lang="en-US" sz="1750" dirty="0"/>
          </a:p>
        </p:txBody>
      </p:sp>
      <p:sp>
        <p:nvSpPr>
          <p:cNvPr id="20" name="Shape 18"/>
          <p:cNvSpPr/>
          <p:nvPr/>
        </p:nvSpPr>
        <p:spPr>
          <a:xfrm>
            <a:off x="793790" y="6528792"/>
            <a:ext cx="13042821" cy="979051"/>
          </a:xfrm>
          <a:prstGeom prst="roundRect">
            <a:avLst>
              <a:gd name="adj" fmla="val 20851"/>
            </a:avLst>
          </a:prstGeom>
          <a:solidFill>
            <a:srgbClr val="CCE6D1"/>
          </a:solidFill>
          <a:ln/>
        </p:spPr>
      </p:sp>
      <p:pic>
        <p:nvPicPr>
          <p:cNvPr id="21" name="Image 0" descr="preencoded.png"/>
          <p:cNvPicPr>
            <a:picLocks noChangeAspect="1"/>
          </p:cNvPicPr>
          <p:nvPr/>
        </p:nvPicPr>
        <p:blipFill>
          <a:blip r:embed="rId3"/>
          <a:stretch>
            <a:fillRect/>
          </a:stretch>
        </p:blipFill>
        <p:spPr>
          <a:xfrm>
            <a:off x="1020604" y="6857643"/>
            <a:ext cx="283488" cy="226814"/>
          </a:xfrm>
          <a:prstGeom prst="rect">
            <a:avLst/>
          </a:prstGeom>
        </p:spPr>
      </p:pic>
      <p:sp>
        <p:nvSpPr>
          <p:cNvPr id="22" name="Text 19"/>
          <p:cNvSpPr/>
          <p:nvPr/>
        </p:nvSpPr>
        <p:spPr>
          <a:xfrm>
            <a:off x="1530906" y="6812280"/>
            <a:ext cx="12078891" cy="378143"/>
          </a:xfrm>
          <a:prstGeom prst="rect">
            <a:avLst/>
          </a:prstGeom>
          <a:noFill/>
          <a:ln/>
        </p:spPr>
        <p:txBody>
          <a:bodyPr wrap="none" lIns="0" tIns="0" rIns="0" bIns="0" rtlCol="0" anchor="t"/>
          <a:lstStyle/>
          <a:p>
            <a:pPr marL="0" indent="0" algn="l">
              <a:lnSpc>
                <a:spcPts val="2850"/>
              </a:lnSpc>
              <a:buNone/>
            </a:pPr>
            <a:r>
              <a:rPr lang="en-US" sz="1750" dirty="0">
                <a:solidFill>
                  <a:srgbClr val="000000"/>
                </a:solidFill>
                <a:latin typeface="Nobile" pitchFamily="34" charset="0"/>
                <a:ea typeface="Nobile" pitchFamily="34" charset="-122"/>
                <a:cs typeface="Nobile" pitchFamily="34" charset="-120"/>
              </a:rPr>
              <a:t>💚 </a:t>
            </a:r>
            <a:r>
              <a:rPr lang="en-US" sz="1750" b="1" dirty="0">
                <a:solidFill>
                  <a:srgbClr val="000000"/>
                </a:solidFill>
                <a:latin typeface="Nobile" pitchFamily="34" charset="0"/>
                <a:ea typeface="Nobile" pitchFamily="34" charset="-122"/>
                <a:cs typeface="Nobile" pitchFamily="34" charset="-120"/>
              </a:rPr>
              <a:t>Remember:</a:t>
            </a:r>
            <a:r>
              <a:rPr lang="en-US" sz="1750" dirty="0">
                <a:solidFill>
                  <a:srgbClr val="000000"/>
                </a:solidFill>
                <a:latin typeface="Nobile" pitchFamily="34" charset="0"/>
                <a:ea typeface="Nobile" pitchFamily="34" charset="-122"/>
                <a:cs typeface="Nobile" pitchFamily="34" charset="-120"/>
              </a:rPr>
              <a:t> You don't have to be perfect — you just have to start. Every action counts.</a:t>
            </a:r>
            <a:endParaRPr lang="en-US" sz="175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2458901" y="4117078"/>
            <a:ext cx="8272820" cy="708779"/>
          </a:xfrm>
          <a:prstGeom prst="rect">
            <a:avLst/>
          </a:prstGeom>
          <a:noFill/>
          <a:ln/>
        </p:spPr>
        <p:txBody>
          <a:bodyPr wrap="none" lIns="0" tIns="0" rIns="0" bIns="0" rtlCol="0" anchor="t"/>
          <a:lstStyle/>
          <a:p>
            <a:pPr marL="0" indent="0" algn="ctr">
              <a:lnSpc>
                <a:spcPts val="5550"/>
              </a:lnSpc>
              <a:buNone/>
            </a:pPr>
            <a:r>
              <a:rPr lang="en-US" sz="4450" b="1" dirty="0">
                <a:solidFill>
                  <a:srgbClr val="3B4540"/>
                </a:solidFill>
                <a:latin typeface="Fraunces Extra Bold" pitchFamily="34" charset="0"/>
                <a:ea typeface="Fraunces Extra Bold" pitchFamily="34" charset="-122"/>
                <a:cs typeface="Fraunces Extra Bold" pitchFamily="34" charset="-120"/>
              </a:rPr>
              <a:t>THANK YOU FOR LISTENING!</a:t>
            </a:r>
            <a:endParaRPr lang="en-US" sz="4450" dirty="0"/>
          </a:p>
        </p:txBody>
      </p:sp>
      <p:sp>
        <p:nvSpPr>
          <p:cNvPr id="4" name="Text 1"/>
          <p:cNvSpPr/>
          <p:nvPr/>
        </p:nvSpPr>
        <p:spPr>
          <a:xfrm>
            <a:off x="5261287" y="5050792"/>
            <a:ext cx="3347136" cy="362903"/>
          </a:xfrm>
          <a:prstGeom prst="rect">
            <a:avLst/>
          </a:prstGeom>
          <a:noFill/>
          <a:ln/>
        </p:spPr>
        <p:txBody>
          <a:bodyPr wrap="none" lIns="0" tIns="0" rIns="0" bIns="0" rtlCol="0" anchor="t"/>
          <a:lstStyle/>
          <a:p>
            <a:pPr marL="0" indent="0" algn="ctr">
              <a:lnSpc>
                <a:spcPts val="2850"/>
              </a:lnSpc>
              <a:buNone/>
            </a:pPr>
            <a:r>
              <a:rPr lang="en-US" sz="1750" dirty="0">
                <a:solidFill>
                  <a:srgbClr val="405449"/>
                </a:solidFill>
                <a:latin typeface="Nobile" pitchFamily="34" charset="0"/>
              </a:rPr>
              <a:t>Green  Student Ambassadors from </a:t>
            </a:r>
          </a:p>
          <a:p>
            <a:pPr marL="0" indent="0" algn="ctr">
              <a:lnSpc>
                <a:spcPts val="2850"/>
              </a:lnSpc>
              <a:buNone/>
            </a:pPr>
            <a:r>
              <a:rPr lang="en-US" sz="1750" b="1" dirty="0" err="1">
                <a:solidFill>
                  <a:srgbClr val="405449"/>
                </a:solidFill>
                <a:latin typeface="Nobile" pitchFamily="34" charset="0"/>
              </a:rPr>
              <a:t>Liceul</a:t>
            </a:r>
            <a:r>
              <a:rPr lang="en-US" sz="1750" b="1" dirty="0">
                <a:solidFill>
                  <a:srgbClr val="405449"/>
                </a:solidFill>
                <a:latin typeface="Nobile" pitchFamily="34" charset="0"/>
              </a:rPr>
              <a:t> </a:t>
            </a:r>
            <a:r>
              <a:rPr lang="en-US" sz="1750" b="1" dirty="0" err="1">
                <a:solidFill>
                  <a:srgbClr val="405449"/>
                </a:solidFill>
                <a:latin typeface="Nobile" pitchFamily="34" charset="0"/>
              </a:rPr>
              <a:t>Tehnologic</a:t>
            </a:r>
            <a:r>
              <a:rPr lang="en-US" sz="1750" b="1" dirty="0">
                <a:solidFill>
                  <a:srgbClr val="405449"/>
                </a:solidFill>
                <a:latin typeface="Nobile" pitchFamily="34" charset="0"/>
              </a:rPr>
              <a:t> Stefan Hell Santana </a:t>
            </a:r>
            <a:endParaRPr lang="en-US" sz="1750" b="1" dirty="0"/>
          </a:p>
        </p:txBody>
      </p:sp>
      <p:sp>
        <p:nvSpPr>
          <p:cNvPr id="5" name="Freeform 4">
            <a:extLst>
              <a:ext uri="{FF2B5EF4-FFF2-40B4-BE49-F238E27FC236}">
                <a16:creationId xmlns:a16="http://schemas.microsoft.com/office/drawing/2014/main" id="{59139F9A-6B91-7B4D-8877-A7D5C8DE827F}"/>
              </a:ext>
            </a:extLst>
          </p:cNvPr>
          <p:cNvSpPr/>
          <p:nvPr/>
        </p:nvSpPr>
        <p:spPr>
          <a:xfrm>
            <a:off x="4961449" y="6306383"/>
            <a:ext cx="1483148" cy="1483148"/>
          </a:xfrm>
          <a:custGeom>
            <a:avLst/>
            <a:gdLst/>
            <a:ahLst/>
            <a:cxnLst/>
            <a:rect l="l" t="t" r="r" b="b"/>
            <a:pathLst>
              <a:path w="2224722" h="2224722">
                <a:moveTo>
                  <a:pt x="0" y="0"/>
                </a:moveTo>
                <a:lnTo>
                  <a:pt x="2224722" y="0"/>
                </a:lnTo>
                <a:lnTo>
                  <a:pt x="2224722" y="2224722"/>
                </a:lnTo>
                <a:lnTo>
                  <a:pt x="0" y="2224722"/>
                </a:lnTo>
                <a:lnTo>
                  <a:pt x="0" y="0"/>
                </a:lnTo>
                <a:close/>
              </a:path>
            </a:pathLst>
          </a:custGeom>
          <a:blipFill>
            <a:blip r:embed="rId4"/>
            <a:stretch>
              <a:fillRect/>
            </a:stretch>
          </a:blipFill>
        </p:spPr>
      </p:sp>
      <p:sp>
        <p:nvSpPr>
          <p:cNvPr id="6" name="Freeform 5">
            <a:extLst>
              <a:ext uri="{FF2B5EF4-FFF2-40B4-BE49-F238E27FC236}">
                <a16:creationId xmlns:a16="http://schemas.microsoft.com/office/drawing/2014/main" id="{D1B3D81A-8C5D-EA4F-837D-E9151AE7D645}"/>
              </a:ext>
            </a:extLst>
          </p:cNvPr>
          <p:cNvSpPr/>
          <p:nvPr/>
        </p:nvSpPr>
        <p:spPr>
          <a:xfrm>
            <a:off x="6595311" y="6660766"/>
            <a:ext cx="3480368" cy="774382"/>
          </a:xfrm>
          <a:custGeom>
            <a:avLst/>
            <a:gdLst/>
            <a:ahLst/>
            <a:cxnLst/>
            <a:rect l="l" t="t" r="r" b="b"/>
            <a:pathLst>
              <a:path w="5220552" h="1161573">
                <a:moveTo>
                  <a:pt x="0" y="0"/>
                </a:moveTo>
                <a:lnTo>
                  <a:pt x="5220552" y="0"/>
                </a:lnTo>
                <a:lnTo>
                  <a:pt x="5220552" y="1161573"/>
                </a:lnTo>
                <a:lnTo>
                  <a:pt x="0" y="1161573"/>
                </a:lnTo>
                <a:lnTo>
                  <a:pt x="0" y="0"/>
                </a:lnTo>
                <a:close/>
              </a:path>
            </a:pathLst>
          </a:custGeom>
          <a:blipFill>
            <a:blip r:embed="rId5"/>
            <a:stretch>
              <a:fillRect/>
            </a:stretch>
          </a:blipFill>
        </p:spPr>
      </p:sp>
      <p:sp>
        <p:nvSpPr>
          <p:cNvPr id="7" name="Freeform 6">
            <a:extLst>
              <a:ext uri="{FF2B5EF4-FFF2-40B4-BE49-F238E27FC236}">
                <a16:creationId xmlns:a16="http://schemas.microsoft.com/office/drawing/2014/main" id="{56684784-CD42-A14E-8E67-AC4D46EB4579}"/>
              </a:ext>
            </a:extLst>
          </p:cNvPr>
          <p:cNvSpPr/>
          <p:nvPr/>
        </p:nvSpPr>
        <p:spPr>
          <a:xfrm>
            <a:off x="3482574" y="6658366"/>
            <a:ext cx="1328162" cy="727760"/>
          </a:xfrm>
          <a:custGeom>
            <a:avLst/>
            <a:gdLst/>
            <a:ahLst/>
            <a:cxnLst/>
            <a:rect l="l" t="t" r="r" b="b"/>
            <a:pathLst>
              <a:path w="1992243" h="1091640">
                <a:moveTo>
                  <a:pt x="0" y="0"/>
                </a:moveTo>
                <a:lnTo>
                  <a:pt x="1992243" y="0"/>
                </a:lnTo>
                <a:lnTo>
                  <a:pt x="1992243" y="1091640"/>
                </a:lnTo>
                <a:lnTo>
                  <a:pt x="0" y="1091640"/>
                </a:lnTo>
                <a:lnTo>
                  <a:pt x="0" y="0"/>
                </a:lnTo>
                <a:close/>
              </a:path>
            </a:pathLst>
          </a:custGeom>
          <a:blipFill>
            <a:blip r:embed="rId6"/>
            <a:stretch>
              <a:fillRect/>
            </a:stretch>
          </a:blipFill>
        </p:spPr>
      </p:sp>
      <p:sp>
        <p:nvSpPr>
          <p:cNvPr id="8" name="TextBox 7">
            <a:extLst>
              <a:ext uri="{FF2B5EF4-FFF2-40B4-BE49-F238E27FC236}">
                <a16:creationId xmlns:a16="http://schemas.microsoft.com/office/drawing/2014/main" id="{37C6AF24-BA34-2644-9916-B70E219F9F51}"/>
              </a:ext>
            </a:extLst>
          </p:cNvPr>
          <p:cNvSpPr txBox="1"/>
          <p:nvPr/>
        </p:nvSpPr>
        <p:spPr>
          <a:xfrm>
            <a:off x="2119073" y="7314060"/>
            <a:ext cx="10741392" cy="679417"/>
          </a:xfrm>
          <a:prstGeom prst="rect">
            <a:avLst/>
          </a:prstGeom>
        </p:spPr>
        <p:txBody>
          <a:bodyPr wrap="square" lIns="0" tIns="0" rIns="0" bIns="0" rtlCol="0" anchor="t">
            <a:spAutoFit/>
          </a:bodyPr>
          <a:lstStyle/>
          <a:p>
            <a:pPr algn="just">
              <a:lnSpc>
                <a:spcPts val="1846"/>
              </a:lnSpc>
            </a:pPr>
            <a:endParaRPr sz="1200"/>
          </a:p>
          <a:p>
            <a:pPr algn="just">
              <a:lnSpc>
                <a:spcPts val="1846"/>
              </a:lnSpc>
              <a:spcBef>
                <a:spcPct val="0"/>
              </a:spcBef>
            </a:pPr>
            <a:r>
              <a:rPr lang="en-US" sz="1319">
                <a:solidFill>
                  <a:srgbClr val="44433F"/>
                </a:solidFill>
                <a:latin typeface="Public Sans"/>
                <a:ea typeface="Public Sans"/>
                <a:cs typeface="Public Sans"/>
                <a:sym typeface="Public Sans"/>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p>
        </p:txBody>
      </p:sp>
      <p:grpSp>
        <p:nvGrpSpPr>
          <p:cNvPr id="9" name="Group 8">
            <a:extLst>
              <a:ext uri="{FF2B5EF4-FFF2-40B4-BE49-F238E27FC236}">
                <a16:creationId xmlns:a16="http://schemas.microsoft.com/office/drawing/2014/main" id="{9D81F9DA-48E4-E34B-BA22-89E26E6C831D}"/>
              </a:ext>
            </a:extLst>
          </p:cNvPr>
          <p:cNvGrpSpPr/>
          <p:nvPr/>
        </p:nvGrpSpPr>
        <p:grpSpPr>
          <a:xfrm>
            <a:off x="9885560" y="6369341"/>
            <a:ext cx="1305810" cy="1305810"/>
            <a:chOff x="0" y="0"/>
            <a:chExt cx="812800" cy="812800"/>
          </a:xfrm>
        </p:grpSpPr>
        <p:sp>
          <p:nvSpPr>
            <p:cNvPr id="10" name="Freeform 9">
              <a:extLst>
                <a:ext uri="{FF2B5EF4-FFF2-40B4-BE49-F238E27FC236}">
                  <a16:creationId xmlns:a16="http://schemas.microsoft.com/office/drawing/2014/main" id="{40E7817A-682D-9943-A049-CC6FB6E2519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14705" r="-14705"/>
              </a:stretch>
            </a:blipFill>
          </p:spPr>
        </p:sp>
      </p:grpSp>
    </p:spTree>
    <p:extLst>
      <p:ext uri="{BB962C8B-B14F-4D97-AF65-F5344CB8AC3E}">
        <p14:creationId xmlns:p14="http://schemas.microsoft.com/office/powerpoint/2010/main" val="42001528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839</Words>
  <Application>Microsoft Macintosh PowerPoint</Application>
  <PresentationFormat>Özel</PresentationFormat>
  <Paragraphs>97</Paragraphs>
  <Slides>12</Slides>
  <Notes>12</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12</vt:i4>
      </vt:variant>
    </vt:vector>
  </HeadingPairs>
  <TitlesOfParts>
    <vt:vector size="19" baseType="lpstr">
      <vt:lpstr>Nobile</vt:lpstr>
      <vt:lpstr>Fraunces Extra Bold</vt:lpstr>
      <vt:lpstr>Public Sans</vt:lpstr>
      <vt:lpstr>Calibri</vt:lpstr>
      <vt:lpstr>Fraunces Light</vt:lpstr>
      <vt:lpstr>Arial</vt:lpstr>
      <vt:lpstr>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subject/>
  <dc:creator/>
  <cp:lastModifiedBy>Merve DİYARBAKIRLI</cp:lastModifiedBy>
  <cp:revision>2</cp:revision>
  <dcterms:created xsi:type="dcterms:W3CDTF">2026-02-19T06:48:24Z</dcterms:created>
  <dcterms:modified xsi:type="dcterms:W3CDTF">2026-02-22T17:17:57Z</dcterms:modified>
</cp:coreProperties>
</file>