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Inter" panose="02000503000000020004" pitchFamily="2" charset="0"/>
      <p:regular r:id="rId17"/>
    </p:embeddedFont>
  </p:embeddedFontLst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610"/>
  </p:normalViewPr>
  <p:slideViewPr>
    <p:cSldViewPr snapToGrid="0" snapToObjects="1">
      <p:cViewPr varScale="1">
        <p:scale>
          <a:sx n="98" d="100"/>
          <a:sy n="98" d="100"/>
        </p:scale>
        <p:origin x="4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1682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2E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DFA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58203"/>
            <a:ext cx="7556421" cy="23388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6100"/>
              </a:lnSpc>
              <a:buNone/>
            </a:pPr>
            <a:r>
              <a:rPr lang="en-US" sz="49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Synergy of Sustainability</a:t>
            </a:r>
            <a:endParaRPr lang="en-US" sz="4900" dirty="0"/>
          </a:p>
        </p:txBody>
      </p:sp>
      <p:sp>
        <p:nvSpPr>
          <p:cNvPr id="4" name="Text 1"/>
          <p:cNvSpPr/>
          <p:nvPr/>
        </p:nvSpPr>
        <p:spPr>
          <a:xfrm>
            <a:off x="6280190" y="3287792"/>
            <a:ext cx="7556421" cy="15592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6100"/>
              </a:lnSpc>
              <a:buNone/>
            </a:pPr>
            <a:r>
              <a:rPr lang="en-US" sz="49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Skills: Navigating the Net-Zero Transition</a:t>
            </a:r>
            <a:endParaRPr lang="en-US" sz="4900" dirty="0"/>
          </a:p>
        </p:txBody>
      </p:sp>
      <p:sp>
        <p:nvSpPr>
          <p:cNvPr id="5" name="Text 2"/>
          <p:cNvSpPr/>
          <p:nvPr/>
        </p:nvSpPr>
        <p:spPr>
          <a:xfrm>
            <a:off x="6280190" y="5187196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comprehensive exploration of how decarbonized mobility and green workforce competencies are converging to accelerate the global transition to net-zero transportation systems.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6531054"/>
            <a:ext cx="7556421" cy="840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8067" y="572095"/>
            <a:ext cx="10619899" cy="7150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600"/>
              </a:lnSpc>
              <a:buNone/>
            </a:pPr>
            <a:r>
              <a:rPr lang="en-US" sz="45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Imperative of Sustainable Transport</a:t>
            </a:r>
            <a:endParaRPr lang="en-US" sz="4500" dirty="0"/>
          </a:p>
        </p:txBody>
      </p:sp>
      <p:sp>
        <p:nvSpPr>
          <p:cNvPr id="3" name="Text 1"/>
          <p:cNvSpPr/>
          <p:nvPr/>
        </p:nvSpPr>
        <p:spPr>
          <a:xfrm>
            <a:off x="728067" y="1744980"/>
            <a:ext cx="8385572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28067" y="2235637"/>
            <a:ext cx="8385572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728067" y="2726293"/>
            <a:ext cx="8385572" cy="1993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transportation sector accounts for approximately 24% of global CO₂ emissions, making it a critical battleground in the climate crisis. The shift from fossil-fuel dependence to decarbonized mobility represents one of the most significant technological and social transformations of the 21st century.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728067" y="4891683"/>
            <a:ext cx="8385572" cy="15949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transition demands systemic changes across vehicle technology, infrastructure development, urban planning, and workforce capabilities. The urgency is amplified by international commitments to achieve net-zero emissions by 2050.</a:t>
            </a:r>
            <a:endParaRPr lang="en-US" sz="20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8703" y="1787843"/>
            <a:ext cx="4281130" cy="57080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69288"/>
            <a:ext cx="13042821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Technological Frontier: Three Pillars of Change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793790" y="1677948"/>
            <a:ext cx="4196358" cy="4805362"/>
          </a:xfrm>
          <a:prstGeom prst="roundRect">
            <a:avLst>
              <a:gd name="adj" fmla="val 2270"/>
            </a:avLst>
          </a:prstGeom>
          <a:solidFill>
            <a:srgbClr val="E0D7F4"/>
          </a:solidFill>
          <a:ln w="7620">
            <a:solidFill>
              <a:srgbClr val="C6BDD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28224" y="1912382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6237C8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15390" y="2099429"/>
            <a:ext cx="306110" cy="30611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28224" y="2819638"/>
            <a:ext cx="3180040" cy="3899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Electric Vehicles (EVs)</a:t>
            </a:r>
            <a:endParaRPr lang="en-US" sz="2450" dirty="0"/>
          </a:p>
        </p:txBody>
      </p:sp>
      <p:sp>
        <p:nvSpPr>
          <p:cNvPr id="7" name="Text 4"/>
          <p:cNvSpPr/>
          <p:nvPr/>
        </p:nvSpPr>
        <p:spPr>
          <a:xfrm>
            <a:off x="1028224" y="3345656"/>
            <a:ext cx="3727490" cy="2903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Battery-electric technology has matured rapidly, with range capabilities now exceeding 300 miles. Charging infrastructure expansion and battery cost reductions are driving mass adoption across passenger and commercial segments.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5216962" y="1677948"/>
            <a:ext cx="4196358" cy="4805362"/>
          </a:xfrm>
          <a:prstGeom prst="roundRect">
            <a:avLst>
              <a:gd name="adj" fmla="val 2270"/>
            </a:avLst>
          </a:prstGeom>
          <a:solidFill>
            <a:srgbClr val="E0D7F4"/>
          </a:solidFill>
          <a:ln w="7620">
            <a:solidFill>
              <a:srgbClr val="C6BDDA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5451396" y="1912382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6237C8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562" y="2099429"/>
            <a:ext cx="306110" cy="30611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51396" y="2819638"/>
            <a:ext cx="3118842" cy="3899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Hydrogen Fuel Cells</a:t>
            </a:r>
            <a:endParaRPr lang="en-US" sz="2450" dirty="0"/>
          </a:p>
        </p:txBody>
      </p:sp>
      <p:sp>
        <p:nvSpPr>
          <p:cNvPr id="12" name="Text 8"/>
          <p:cNvSpPr/>
          <p:nvPr/>
        </p:nvSpPr>
        <p:spPr>
          <a:xfrm>
            <a:off x="5451396" y="3345656"/>
            <a:ext cx="3727490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heavy-duty freight and long-haul applications, hydrogen offers faster refueling and higher energy density. Green hydrogen production via renewable electrolysis is essential for true decarbonization.</a:t>
            </a:r>
            <a:endParaRPr lang="en-US" sz="1750" dirty="0"/>
          </a:p>
        </p:txBody>
      </p:sp>
      <p:sp>
        <p:nvSpPr>
          <p:cNvPr id="13" name="Shape 9"/>
          <p:cNvSpPr/>
          <p:nvPr/>
        </p:nvSpPr>
        <p:spPr>
          <a:xfrm>
            <a:off x="9640133" y="1677948"/>
            <a:ext cx="4196358" cy="4805362"/>
          </a:xfrm>
          <a:prstGeom prst="roundRect">
            <a:avLst>
              <a:gd name="adj" fmla="val 2270"/>
            </a:avLst>
          </a:prstGeom>
          <a:solidFill>
            <a:srgbClr val="E0D7F4"/>
          </a:solidFill>
          <a:ln w="7620">
            <a:solidFill>
              <a:srgbClr val="C6BDDA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9874568" y="1912382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6237C8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1734" y="2099429"/>
            <a:ext cx="306110" cy="30611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9874568" y="2819638"/>
            <a:ext cx="3621881" cy="3899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Micro-mobility Solutions</a:t>
            </a:r>
            <a:endParaRPr lang="en-US" sz="2450" dirty="0"/>
          </a:p>
        </p:txBody>
      </p:sp>
      <p:sp>
        <p:nvSpPr>
          <p:cNvPr id="17" name="Text 12"/>
          <p:cNvSpPr/>
          <p:nvPr/>
        </p:nvSpPr>
        <p:spPr>
          <a:xfrm>
            <a:off x="9874568" y="3345656"/>
            <a:ext cx="3727490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Electric bikes, scooters, and shared mobility platforms are revolutionizing first/last-mile connectivity. These lightweight, efficient options reduce congestion and complement public transit networks.</a:t>
            </a:r>
            <a:endParaRPr lang="en-US" sz="1750" dirty="0"/>
          </a:p>
        </p:txBody>
      </p:sp>
      <p:sp>
        <p:nvSpPr>
          <p:cNvPr id="18" name="Text 13"/>
          <p:cNvSpPr/>
          <p:nvPr/>
        </p:nvSpPr>
        <p:spPr>
          <a:xfrm>
            <a:off x="793790" y="6738461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technologies converge through </a:t>
            </a:r>
            <a:r>
              <a:rPr lang="en-US" sz="1750" b="1" dirty="0">
                <a:solidFill>
                  <a:srgbClr val="2B0A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intermodal transport systems</a:t>
            </a: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creating seamless, low-carbon mobility networks that optimize efficiency while minimizing environmental impact.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46959" y="1460063"/>
            <a:ext cx="7822883" cy="12973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405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Green Skills: The Foundation of Transformation</a:t>
            </a:r>
            <a:endParaRPr lang="en-US" sz="4050" dirty="0"/>
          </a:p>
        </p:txBody>
      </p:sp>
      <p:sp>
        <p:nvSpPr>
          <p:cNvPr id="4" name="Shape 1"/>
          <p:cNvSpPr/>
          <p:nvPr/>
        </p:nvSpPr>
        <p:spPr>
          <a:xfrm>
            <a:off x="6146959" y="2992874"/>
            <a:ext cx="3832979" cy="2224683"/>
          </a:xfrm>
          <a:prstGeom prst="roundRect">
            <a:avLst>
              <a:gd name="adj" fmla="val 3563"/>
            </a:avLst>
          </a:prstGeom>
          <a:solidFill>
            <a:srgbClr val="FDFAF7"/>
          </a:solidFill>
          <a:ln w="22860">
            <a:solidFill>
              <a:srgbClr val="C6BDD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358533" y="3204448"/>
            <a:ext cx="2594967" cy="324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UNIDO Definition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6358533" y="3623072"/>
            <a:ext cx="3409831" cy="1382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Green skills encompass the knowledge, abilities, values, and attitudes needed to live in, develop, and support a sustainable and resource-efficient society.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10136862" y="2992874"/>
            <a:ext cx="3832979" cy="2224683"/>
          </a:xfrm>
          <a:prstGeom prst="roundRect">
            <a:avLst>
              <a:gd name="adj" fmla="val 3563"/>
            </a:avLst>
          </a:prstGeom>
          <a:solidFill>
            <a:srgbClr val="FDFAF7"/>
          </a:solidFill>
          <a:ln w="22860">
            <a:solidFill>
              <a:srgbClr val="C6BDD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348436" y="3204448"/>
            <a:ext cx="2787968" cy="324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LinkedIn Global Report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10348436" y="3623072"/>
            <a:ext cx="3409831" cy="1382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Green jobs grew 8% annually since 2015, with sustainable transportation roles among the fastest-growing categories in professional sectors worldwide.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146959" y="5374481"/>
            <a:ext cx="7822883" cy="1394936"/>
          </a:xfrm>
          <a:prstGeom prst="roundRect">
            <a:avLst>
              <a:gd name="adj" fmla="val 5683"/>
            </a:avLst>
          </a:prstGeom>
          <a:solidFill>
            <a:srgbClr val="FDFAF7"/>
          </a:solidFill>
          <a:ln w="22860">
            <a:solidFill>
              <a:srgbClr val="C6BDD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358533" y="5586055"/>
            <a:ext cx="2594967" cy="324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Two-Track Evolution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6358533" y="6004679"/>
            <a:ext cx="7399734" cy="5531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Existing occupations are being transformed by environmental requirements, while entirely new roles are emerging at the intersection of technology and sustainability.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33951"/>
            <a:ext cx="13042821" cy="15592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6100"/>
              </a:lnSpc>
              <a:buNone/>
            </a:pPr>
            <a:r>
              <a:rPr lang="en-US" sz="49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Green New Tasks vs. Green Increased Demand</a:t>
            </a:r>
            <a:endParaRPr lang="en-US" sz="4900" dirty="0"/>
          </a:p>
        </p:txBody>
      </p:sp>
      <p:sp>
        <p:nvSpPr>
          <p:cNvPr id="3" name="Text 1"/>
          <p:cNvSpPr/>
          <p:nvPr/>
        </p:nvSpPr>
        <p:spPr>
          <a:xfrm>
            <a:off x="793790" y="3260169"/>
            <a:ext cx="3742611" cy="4676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Green New Tasks</a:t>
            </a:r>
            <a:endParaRPr lang="en-US" sz="2900" dirty="0"/>
          </a:p>
        </p:txBody>
      </p:sp>
      <p:sp>
        <p:nvSpPr>
          <p:cNvPr id="4" name="Text 2"/>
          <p:cNvSpPr/>
          <p:nvPr/>
        </p:nvSpPr>
        <p:spPr>
          <a:xfrm>
            <a:off x="793790" y="3954661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represent entirely novel responsibilities emerging from sustainability imperatives: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884539"/>
            <a:ext cx="6244709" cy="2131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 battery lifecycle management specialists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Hydrogen infrastructure safety officers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Urban mobility data analysts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Charging station network planners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Renewable energy integration coordinators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599521" y="3260169"/>
            <a:ext cx="4336137" cy="4676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Green Increased Demand</a:t>
            </a:r>
            <a:endParaRPr lang="en-US" sz="2900" dirty="0"/>
          </a:p>
        </p:txBody>
      </p:sp>
      <p:sp>
        <p:nvSpPr>
          <p:cNvPr id="7" name="Text 5"/>
          <p:cNvSpPr/>
          <p:nvPr/>
        </p:nvSpPr>
        <p:spPr>
          <a:xfrm>
            <a:off x="7599521" y="3954661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Traditional roles with expanded environmental competencies: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599521" y="4884539"/>
            <a:ext cx="6244709" cy="2131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Mechanical engineers with EV expertise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Urban planners incorporating green corridors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Logistics managers optimizing for carbon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Vehicle maintenance with circular economy principles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Fleet operations with IoT integration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41839" y="1066086"/>
            <a:ext cx="7833122" cy="12875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Competency Gap: Industry Evolution</a:t>
            </a:r>
            <a:endParaRPr lang="en-US" sz="40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1839" y="2585561"/>
            <a:ext cx="936427" cy="112371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232809" y="2772847"/>
            <a:ext cx="2575203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Traditional Era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7232809" y="3187422"/>
            <a:ext cx="6742152" cy="2734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Internal combustion engines, mechanical systems, conventional materials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1839" y="3709273"/>
            <a:ext cx="936427" cy="112371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232809" y="3896558"/>
            <a:ext cx="3105983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Software-Defined Vehicles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7232809" y="4311134"/>
            <a:ext cx="6742152" cy="2734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Electric drivetrains, autonomous systems, connected vehicle platforms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1839" y="4832985"/>
            <a:ext cx="936427" cy="1336119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232809" y="5020270"/>
            <a:ext cx="2575203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IoT Integration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7232809" y="5434846"/>
            <a:ext cx="6742152" cy="5469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Real-time monitoring, predictive maintenance, smart infrastructure interfaces</a:t>
            </a:r>
            <a:endParaRPr lang="en-US" sz="1450" dirty="0"/>
          </a:p>
        </p:txBody>
      </p:sp>
      <p:sp>
        <p:nvSpPr>
          <p:cNvPr id="13" name="Text 7"/>
          <p:cNvSpPr/>
          <p:nvPr/>
        </p:nvSpPr>
        <p:spPr>
          <a:xfrm>
            <a:off x="6141839" y="6343055"/>
            <a:ext cx="7833122" cy="820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industry pivot from mechanical engineering to software-defined vehicles requires </a:t>
            </a:r>
            <a:r>
              <a:rPr lang="en-US" sz="1450" b="1" dirty="0">
                <a:solidFill>
                  <a:srgbClr val="2B0A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reskilling</a:t>
            </a: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existing workers and </a:t>
            </a:r>
            <a:r>
              <a:rPr lang="en-US" sz="1450" b="1" dirty="0">
                <a:solidFill>
                  <a:srgbClr val="2B0A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upskilling</a:t>
            </a: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emerging roles. Without strategic workforce development, the transition timeline faces significant delays.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1045" y="1009174"/>
            <a:ext cx="11317129" cy="727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700"/>
              </a:lnSpc>
              <a:buNone/>
            </a:pPr>
            <a:r>
              <a:rPr lang="en-US" sz="455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Technical Proficiencies for Green Mobility</a:t>
            </a:r>
            <a:endParaRPr lang="en-US" sz="45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1045" y="2132052"/>
            <a:ext cx="635079" cy="63507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41045" y="3014067"/>
            <a:ext cx="4897398" cy="3638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Data Analytics &amp; Route Optimization</a:t>
            </a:r>
            <a:endParaRPr lang="en-US" sz="2250" dirty="0"/>
          </a:p>
        </p:txBody>
      </p:sp>
      <p:sp>
        <p:nvSpPr>
          <p:cNvPr id="5" name="Text 2"/>
          <p:cNvSpPr/>
          <p:nvPr/>
        </p:nvSpPr>
        <p:spPr>
          <a:xfrm>
            <a:off x="741045" y="3496389"/>
            <a:ext cx="6450687" cy="982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Advanced algorithms for energy-efficient routing, predictive demand modeling, and real-time fleet management using big data platforms and machine learning techniques.</a:t>
            </a:r>
            <a:endParaRPr lang="en-US" sz="16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38668" y="2132052"/>
            <a:ext cx="635079" cy="63507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438668" y="3014067"/>
            <a:ext cx="5231725" cy="3638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Renewable Infrastructure Maintenance</a:t>
            </a:r>
            <a:endParaRPr lang="en-US" sz="2250" dirty="0"/>
          </a:p>
        </p:txBody>
      </p:sp>
      <p:sp>
        <p:nvSpPr>
          <p:cNvPr id="8" name="Text 4"/>
          <p:cNvSpPr/>
          <p:nvPr/>
        </p:nvSpPr>
        <p:spPr>
          <a:xfrm>
            <a:off x="7438668" y="3496389"/>
            <a:ext cx="6450687" cy="982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Expertise in electrical grid integration, charging station deployment, battery storage systems, and renewable energy sources for sustainable power supply chains.</a:t>
            </a:r>
            <a:endParaRPr lang="en-US" sz="16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1045" y="4873823"/>
            <a:ext cx="635079" cy="635079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41045" y="5755838"/>
            <a:ext cx="3800951" cy="3638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Life-Cycle Assessment (LCA)</a:t>
            </a:r>
            <a:endParaRPr lang="en-US" sz="2250" dirty="0"/>
          </a:p>
        </p:txBody>
      </p:sp>
      <p:sp>
        <p:nvSpPr>
          <p:cNvPr id="11" name="Text 6"/>
          <p:cNvSpPr/>
          <p:nvPr/>
        </p:nvSpPr>
        <p:spPr>
          <a:xfrm>
            <a:off x="741045" y="6238161"/>
            <a:ext cx="6450687" cy="982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Comprehensive environmental impact analysis from raw material extraction through manufacturing, use phase, and end-of-life recycling, incorporating circular economy principles.</a:t>
            </a:r>
            <a:endParaRPr lang="en-US" sz="16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438668" y="4873823"/>
            <a:ext cx="635079" cy="63507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438668" y="5755838"/>
            <a:ext cx="3651409" cy="3638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Sustainable Manufacturing</a:t>
            </a:r>
            <a:endParaRPr lang="en-US" sz="2250" dirty="0"/>
          </a:p>
        </p:txBody>
      </p:sp>
      <p:sp>
        <p:nvSpPr>
          <p:cNvPr id="14" name="Text 8"/>
          <p:cNvSpPr/>
          <p:nvPr/>
        </p:nvSpPr>
        <p:spPr>
          <a:xfrm>
            <a:off x="7438668" y="6238161"/>
            <a:ext cx="6450687" cy="982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Clean production methods, lightweight materials selection, zero-waste processes, and remanufacturing capabilities for vehicle components and battery systems.</a:t>
            </a:r>
            <a:endParaRPr lang="en-US" sz="16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4494" y="659844"/>
            <a:ext cx="7920633" cy="7016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Soft Skills and Strategic Vision</a:t>
            </a:r>
            <a:endParaRPr lang="en-US" sz="4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494" y="1843683"/>
            <a:ext cx="8406646" cy="469201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26679" y="1909167"/>
            <a:ext cx="3064550" cy="3508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Essential Competencies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9626679" y="2443758"/>
            <a:ext cx="4296847" cy="6205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Beyond technical expertise, successful green mobility professionals require: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9626679" y="3229570"/>
            <a:ext cx="4296847" cy="3359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Systems thinking</a:t>
            </a: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to understand interconnected urban ecosystems</a:t>
            </a:r>
            <a:endParaRPr lang="en-US" sz="1600" dirty="0"/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Environmental advocacy</a:t>
            </a: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to champion sustainable policies</a:t>
            </a:r>
            <a:endParaRPr lang="en-US" sz="1600" dirty="0"/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Complex problem-solving</a:t>
            </a: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multifaceted urban challenges</a:t>
            </a:r>
            <a:endParaRPr lang="en-US" sz="1600" dirty="0"/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Collaborative governance</a:t>
            </a: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public-private partnerships</a:t>
            </a:r>
            <a:endParaRPr lang="en-US" sz="1600" dirty="0"/>
          </a:p>
          <a:p>
            <a:pPr marL="342900" indent="-342900" algn="l">
              <a:lnSpc>
                <a:spcPts val="2400"/>
              </a:lnSpc>
              <a:buSzPct val="100000"/>
              <a:buChar char="•"/>
            </a:pPr>
            <a:r>
              <a:rPr lang="en-US" sz="16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Adaptive leadership</a:t>
            </a: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in rapidly evolving technology landscapes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714494" y="6949083"/>
            <a:ext cx="13201412" cy="6205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competencies enable professionals to navigate regulatory frameworks, engage diverse stakeholders, and drive systemic change in transportation networks.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0442" y="656987"/>
            <a:ext cx="13269516" cy="133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250"/>
              </a:lnSpc>
              <a:buNone/>
            </a:pPr>
            <a:r>
              <a:rPr lang="en-US" sz="420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Green-Collar Workforce: Socio-Economic Benefits</a:t>
            </a:r>
            <a:endParaRPr lang="en-US" sz="4200" dirty="0"/>
          </a:p>
        </p:txBody>
      </p:sp>
      <p:sp>
        <p:nvSpPr>
          <p:cNvPr id="3" name="Text 1"/>
          <p:cNvSpPr/>
          <p:nvPr/>
        </p:nvSpPr>
        <p:spPr>
          <a:xfrm>
            <a:off x="1626870" y="3590568"/>
            <a:ext cx="2391370" cy="486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3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24M</a:t>
            </a:r>
            <a:endParaRPr lang="en-US" sz="38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456" y="2375416"/>
            <a:ext cx="2916317" cy="291631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485900" y="5506879"/>
            <a:ext cx="2673310" cy="3340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New Jobs by 2030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680442" y="5940862"/>
            <a:ext cx="4284345" cy="5776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Projected employment in clean transportation sectors globally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6119455" y="3590568"/>
            <a:ext cx="2391370" cy="486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3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30%</a:t>
            </a:r>
            <a:endParaRPr lang="en-US" sz="38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042" y="2375416"/>
            <a:ext cx="2916317" cy="291631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978485" y="5506879"/>
            <a:ext cx="2673310" cy="3340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Higher Wages</a:t>
            </a:r>
            <a:endParaRPr lang="en-US" sz="2100" dirty="0"/>
          </a:p>
        </p:txBody>
      </p:sp>
      <p:sp>
        <p:nvSpPr>
          <p:cNvPr id="10" name="Text 6"/>
          <p:cNvSpPr/>
          <p:nvPr/>
        </p:nvSpPr>
        <p:spPr>
          <a:xfrm>
            <a:off x="5173028" y="5940862"/>
            <a:ext cx="4284345" cy="5776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premium for green-certified transportation roles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10612041" y="3590568"/>
            <a:ext cx="2391370" cy="486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3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$130B</a:t>
            </a:r>
            <a:endParaRPr lang="en-US" sz="380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9627" y="2375416"/>
            <a:ext cx="2916317" cy="2916317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0322481" y="5506879"/>
            <a:ext cx="2970490" cy="3340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Investment Opportunity</a:t>
            </a:r>
            <a:endParaRPr lang="en-US" sz="2100" dirty="0"/>
          </a:p>
        </p:txBody>
      </p:sp>
      <p:sp>
        <p:nvSpPr>
          <p:cNvPr id="14" name="Text 9"/>
          <p:cNvSpPr/>
          <p:nvPr/>
        </p:nvSpPr>
        <p:spPr>
          <a:xfrm>
            <a:off x="9665613" y="5940862"/>
            <a:ext cx="4284345" cy="5776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Estimated infrastructure spending through 2025</a:t>
            </a:r>
            <a:endParaRPr lang="en-US" sz="1500" dirty="0"/>
          </a:p>
        </p:txBody>
      </p:sp>
      <p:sp>
        <p:nvSpPr>
          <p:cNvPr id="15" name="Text 10"/>
          <p:cNvSpPr/>
          <p:nvPr/>
        </p:nvSpPr>
        <p:spPr>
          <a:xfrm>
            <a:off x="680442" y="6705957"/>
            <a:ext cx="13269516" cy="8665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green-collar workforce catalyzes </a:t>
            </a:r>
            <a:r>
              <a:rPr lang="en-US" sz="1500" b="1" dirty="0">
                <a:solidFill>
                  <a:srgbClr val="2B0A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infrastructure resilience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reduces healthcare costs from improved air quality, and creates </a:t>
            </a:r>
            <a:r>
              <a:rPr lang="en-US" sz="1500" b="1" dirty="0">
                <a:solidFill>
                  <a:srgbClr val="2B0A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technological convergence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opportunities across renewable energy, digital platforms, and mobility services. Communities embracing this transition report enhanced quality of life metrics and economic diversification.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37885" y="1593652"/>
            <a:ext cx="7679412" cy="4435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50"/>
              </a:lnSpc>
              <a:buNone/>
            </a:pPr>
            <a:r>
              <a:rPr lang="en-US" sz="2750" b="1" dirty="0">
                <a:solidFill>
                  <a:srgbClr val="F95F88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Call to Action: Embracing Continuous Learning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6131362" y="2229683"/>
            <a:ext cx="8047553" cy="323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i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"The transition to sustainable transportation is not merely a technological shift—it's a fundamental reimagining of how we move people and goods while respecting planetary boundaries."</a:t>
            </a:r>
            <a:endParaRPr lang="en-US" sz="1000" dirty="0"/>
          </a:p>
        </p:txBody>
      </p:sp>
      <p:sp>
        <p:nvSpPr>
          <p:cNvPr id="5" name="Shape 2"/>
          <p:cNvSpPr/>
          <p:nvPr/>
        </p:nvSpPr>
        <p:spPr>
          <a:xfrm>
            <a:off x="5937885" y="2147173"/>
            <a:ext cx="15240" cy="488633"/>
          </a:xfrm>
          <a:prstGeom prst="rect">
            <a:avLst/>
          </a:prstGeom>
          <a:solidFill>
            <a:srgbClr val="6237C8"/>
          </a:solidFill>
          <a:ln/>
        </p:spPr>
      </p:sp>
      <p:sp>
        <p:nvSpPr>
          <p:cNvPr id="6" name="Text 3"/>
          <p:cNvSpPr/>
          <p:nvPr/>
        </p:nvSpPr>
        <p:spPr>
          <a:xfrm>
            <a:off x="5937885" y="2718316"/>
            <a:ext cx="128945" cy="1612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01</a:t>
            </a:r>
            <a:endParaRPr lang="en-US" sz="1000" dirty="0"/>
          </a:p>
        </p:txBody>
      </p:sp>
      <p:sp>
        <p:nvSpPr>
          <p:cNvPr id="7" name="Shape 4"/>
          <p:cNvSpPr/>
          <p:nvPr/>
        </p:nvSpPr>
        <p:spPr>
          <a:xfrm>
            <a:off x="5937885" y="2922151"/>
            <a:ext cx="8241030" cy="15240"/>
          </a:xfrm>
          <a:prstGeom prst="rect">
            <a:avLst/>
          </a:prstGeom>
          <a:solidFill>
            <a:srgbClr val="6237C8"/>
          </a:solidFill>
          <a:ln/>
        </p:spPr>
      </p:sp>
      <p:sp>
        <p:nvSpPr>
          <p:cNvPr id="8" name="Text 5"/>
          <p:cNvSpPr/>
          <p:nvPr/>
        </p:nvSpPr>
        <p:spPr>
          <a:xfrm>
            <a:off x="5937885" y="3017044"/>
            <a:ext cx="2235398" cy="2216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Assess Current Capabilities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5937885" y="3282672"/>
            <a:ext cx="8241030" cy="161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Audit existing workforce skills against green mobility requirements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5937885" y="3614499"/>
            <a:ext cx="128945" cy="1612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02</a:t>
            </a:r>
            <a:endParaRPr lang="en-US" sz="1000" dirty="0"/>
          </a:p>
        </p:txBody>
      </p:sp>
      <p:sp>
        <p:nvSpPr>
          <p:cNvPr id="11" name="Shape 8"/>
          <p:cNvSpPr/>
          <p:nvPr/>
        </p:nvSpPr>
        <p:spPr>
          <a:xfrm>
            <a:off x="5937885" y="3818334"/>
            <a:ext cx="8241030" cy="15240"/>
          </a:xfrm>
          <a:prstGeom prst="rect">
            <a:avLst/>
          </a:prstGeom>
          <a:solidFill>
            <a:srgbClr val="6237C8"/>
          </a:solidFill>
          <a:ln/>
        </p:spPr>
      </p:sp>
      <p:sp>
        <p:nvSpPr>
          <p:cNvPr id="12" name="Text 9"/>
          <p:cNvSpPr/>
          <p:nvPr/>
        </p:nvSpPr>
        <p:spPr>
          <a:xfrm>
            <a:off x="5937885" y="3913227"/>
            <a:ext cx="2277428" cy="2216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Invest in Training Programs</a:t>
            </a:r>
            <a:endParaRPr lang="en-US" sz="1350" dirty="0"/>
          </a:p>
        </p:txBody>
      </p:sp>
      <p:sp>
        <p:nvSpPr>
          <p:cNvPr id="13" name="Text 10"/>
          <p:cNvSpPr/>
          <p:nvPr/>
        </p:nvSpPr>
        <p:spPr>
          <a:xfrm>
            <a:off x="5937885" y="4178856"/>
            <a:ext cx="8241030" cy="161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Partner with educational institutions for customized curriculum development</a:t>
            </a:r>
            <a:endParaRPr lang="en-US" sz="1000" dirty="0"/>
          </a:p>
        </p:txBody>
      </p:sp>
      <p:sp>
        <p:nvSpPr>
          <p:cNvPr id="14" name="Text 11"/>
          <p:cNvSpPr/>
          <p:nvPr/>
        </p:nvSpPr>
        <p:spPr>
          <a:xfrm>
            <a:off x="5937885" y="4510683"/>
            <a:ext cx="128945" cy="1612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03</a:t>
            </a:r>
            <a:endParaRPr lang="en-US" sz="1000" dirty="0"/>
          </a:p>
        </p:txBody>
      </p:sp>
      <p:sp>
        <p:nvSpPr>
          <p:cNvPr id="15" name="Shape 12"/>
          <p:cNvSpPr/>
          <p:nvPr/>
        </p:nvSpPr>
        <p:spPr>
          <a:xfrm>
            <a:off x="5937885" y="4714518"/>
            <a:ext cx="8241030" cy="15240"/>
          </a:xfrm>
          <a:prstGeom prst="rect">
            <a:avLst/>
          </a:prstGeom>
          <a:solidFill>
            <a:srgbClr val="6237C8"/>
          </a:solidFill>
          <a:ln/>
        </p:spPr>
      </p:sp>
      <p:sp>
        <p:nvSpPr>
          <p:cNvPr id="16" name="Text 13"/>
          <p:cNvSpPr/>
          <p:nvPr/>
        </p:nvSpPr>
        <p:spPr>
          <a:xfrm>
            <a:off x="5937885" y="4809411"/>
            <a:ext cx="2101096" cy="2216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Foster Innovation Culture</a:t>
            </a:r>
            <a:endParaRPr lang="en-US" sz="1350" dirty="0"/>
          </a:p>
        </p:txBody>
      </p:sp>
      <p:sp>
        <p:nvSpPr>
          <p:cNvPr id="17" name="Text 14"/>
          <p:cNvSpPr/>
          <p:nvPr/>
        </p:nvSpPr>
        <p:spPr>
          <a:xfrm>
            <a:off x="5937885" y="5075039"/>
            <a:ext cx="8241030" cy="161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Encourage experimentation with pilot projects and emerging technologies</a:t>
            </a:r>
            <a:endParaRPr lang="en-US" sz="1000" dirty="0"/>
          </a:p>
        </p:txBody>
      </p:sp>
      <p:sp>
        <p:nvSpPr>
          <p:cNvPr id="18" name="Text 15"/>
          <p:cNvSpPr/>
          <p:nvPr/>
        </p:nvSpPr>
        <p:spPr>
          <a:xfrm>
            <a:off x="5937885" y="5406866"/>
            <a:ext cx="128945" cy="1612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04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5937885" y="5610701"/>
            <a:ext cx="8241030" cy="15240"/>
          </a:xfrm>
          <a:prstGeom prst="rect">
            <a:avLst/>
          </a:prstGeom>
          <a:solidFill>
            <a:srgbClr val="6237C8"/>
          </a:solidFill>
          <a:ln/>
        </p:spPr>
      </p:sp>
      <p:sp>
        <p:nvSpPr>
          <p:cNvPr id="20" name="Text 17"/>
          <p:cNvSpPr/>
          <p:nvPr/>
        </p:nvSpPr>
        <p:spPr>
          <a:xfrm>
            <a:off x="5937885" y="5705594"/>
            <a:ext cx="2166342" cy="2216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Collaborate Across Sectors</a:t>
            </a:r>
            <a:endParaRPr lang="en-US" sz="1350" dirty="0"/>
          </a:p>
        </p:txBody>
      </p:sp>
      <p:sp>
        <p:nvSpPr>
          <p:cNvPr id="21" name="Text 18"/>
          <p:cNvSpPr/>
          <p:nvPr/>
        </p:nvSpPr>
        <p:spPr>
          <a:xfrm>
            <a:off x="5937885" y="5971223"/>
            <a:ext cx="8241030" cy="161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Build partnerships between government, industry, and academia for systemic impact</a:t>
            </a:r>
            <a:endParaRPr lang="en-US" sz="1000" dirty="0"/>
          </a:p>
        </p:txBody>
      </p:sp>
      <p:sp>
        <p:nvSpPr>
          <p:cNvPr id="22" name="Text 19"/>
          <p:cNvSpPr/>
          <p:nvPr/>
        </p:nvSpPr>
        <p:spPr>
          <a:xfrm>
            <a:off x="5937885" y="6312218"/>
            <a:ext cx="8241030" cy="3236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Success requires </a:t>
            </a:r>
            <a:r>
              <a:rPr lang="en-US" sz="1000" b="1" dirty="0">
                <a:solidFill>
                  <a:srgbClr val="2B0A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continuous learning</a:t>
            </a: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as a catalyst for environmental sustainability, ensuring we build the skilled workforce necessary for a decarbonized future.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865</Words>
  <Application>Microsoft Macintosh PowerPoint</Application>
  <PresentationFormat>Özel</PresentationFormat>
  <Paragraphs>98</Paragraphs>
  <Slides>10</Slides>
  <Notes>10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6" baseType="lpstr">
      <vt:lpstr>Petrona Bold</vt:lpstr>
      <vt:lpstr>Calibri</vt:lpstr>
      <vt:lpstr>Petrona Light</vt:lpstr>
      <vt:lpstr>Arial</vt:lpstr>
      <vt:lpstr>Inter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subject/>
  <dc:creator/>
  <cp:lastModifiedBy>Merve DİYARBAKIRLI</cp:lastModifiedBy>
  <cp:revision>2</cp:revision>
  <dcterms:created xsi:type="dcterms:W3CDTF">2026-03-30T11:21:37Z</dcterms:created>
  <dcterms:modified xsi:type="dcterms:W3CDTF">2026-05-03T08:32:10Z</dcterms:modified>
</cp:coreProperties>
</file>