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ITC Avant Garde Gothic Bold" charset="1" panose="020B0802020202020204"/>
      <p:regular r:id="rId17"/>
    </p:embeddedFont>
    <p:embeddedFont>
      <p:font typeface="Public Sans" charset="1" panose="00000000000000000000"/>
      <p:regular r:id="rId18"/>
    </p:embeddedFont>
    <p:embeddedFont>
      <p:font typeface="Romana Semi-Bold" charset="1" panose="02000503090000020003"/>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9.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media/image11.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png" Type="http://schemas.openxmlformats.org/officeDocument/2006/relationships/image"/><Relationship Id="rId3" Target="../media/image14.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3.png" Type="http://schemas.openxmlformats.org/officeDocument/2006/relationships/image"/><Relationship Id="rId11" Target="../media/image24.svg" Type="http://schemas.openxmlformats.org/officeDocument/2006/relationships/image"/><Relationship Id="rId2" Target="../media/image15.png" Type="http://schemas.openxmlformats.org/officeDocument/2006/relationships/image"/><Relationship Id="rId3" Target="../media/image16.svg" Type="http://schemas.openxmlformats.org/officeDocument/2006/relationships/image"/><Relationship Id="rId4" Target="../media/image17.png" Type="http://schemas.openxmlformats.org/officeDocument/2006/relationships/image"/><Relationship Id="rId5" Target="../media/image18.svg" Type="http://schemas.openxmlformats.org/officeDocument/2006/relationships/image"/><Relationship Id="rId6" Target="../media/image19.png" Type="http://schemas.openxmlformats.org/officeDocument/2006/relationships/image"/><Relationship Id="rId7" Target="../media/image20.svg" Type="http://schemas.openxmlformats.org/officeDocument/2006/relationships/image"/><Relationship Id="rId8" Target="../media/image21.png" Type="http://schemas.openxmlformats.org/officeDocument/2006/relationships/image"/><Relationship Id="rId9" Target="../media/image22.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3.png" Type="http://schemas.openxmlformats.org/officeDocument/2006/relationships/image"/><Relationship Id="rId11" Target="../media/image34.svg" Type="http://schemas.openxmlformats.org/officeDocument/2006/relationships/image"/><Relationship Id="rId2" Target="../media/image25.png" Type="http://schemas.openxmlformats.org/officeDocument/2006/relationships/image"/><Relationship Id="rId3" Target="../media/image26.svg" Type="http://schemas.openxmlformats.org/officeDocument/2006/relationships/image"/><Relationship Id="rId4" Target="../media/image27.png" Type="http://schemas.openxmlformats.org/officeDocument/2006/relationships/image"/><Relationship Id="rId5" Target="../media/image28.svg" Type="http://schemas.openxmlformats.org/officeDocument/2006/relationships/image"/><Relationship Id="rId6" Target="../media/image29.png" Type="http://schemas.openxmlformats.org/officeDocument/2006/relationships/image"/><Relationship Id="rId7" Target="../media/image30.svg" Type="http://schemas.openxmlformats.org/officeDocument/2006/relationships/image"/><Relationship Id="rId8" Target="../media/image31.png" Type="http://schemas.openxmlformats.org/officeDocument/2006/relationships/image"/><Relationship Id="rId9" Target="../media/image32.sv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43.png" Type="http://schemas.openxmlformats.org/officeDocument/2006/relationships/image"/><Relationship Id="rId11" Target="../media/image44.png" Type="http://schemas.openxmlformats.org/officeDocument/2006/relationships/image"/><Relationship Id="rId12" Target="../media/image45.png" Type="http://schemas.openxmlformats.org/officeDocument/2006/relationships/image"/><Relationship Id="rId13" Target="../media/image46.svg" Type="http://schemas.openxmlformats.org/officeDocument/2006/relationships/image"/><Relationship Id="rId2" Target="../media/image35.png" Type="http://schemas.openxmlformats.org/officeDocument/2006/relationships/image"/><Relationship Id="rId3" Target="../media/image36.svg" Type="http://schemas.openxmlformats.org/officeDocument/2006/relationships/image"/><Relationship Id="rId4" Target="../media/image37.png" Type="http://schemas.openxmlformats.org/officeDocument/2006/relationships/image"/><Relationship Id="rId5" Target="../media/image38.png" Type="http://schemas.openxmlformats.org/officeDocument/2006/relationships/image"/><Relationship Id="rId6" Target="../media/image39.png" Type="http://schemas.openxmlformats.org/officeDocument/2006/relationships/image"/><Relationship Id="rId7" Target="../media/image40.svg" Type="http://schemas.openxmlformats.org/officeDocument/2006/relationships/image"/><Relationship Id="rId8" Target="../media/image41.png" Type="http://schemas.openxmlformats.org/officeDocument/2006/relationships/image"/><Relationship Id="rId9" Target="../media/image42.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7.png" Type="http://schemas.openxmlformats.org/officeDocument/2006/relationships/image"/><Relationship Id="rId3" Target="../media/image48.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 Id="rId6" Target="../media/image5.png" Type="http://schemas.openxmlformats.org/officeDocument/2006/relationships/image"/><Relationship Id="rId7" Target="../media/image6.pn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028700" y="1136571"/>
            <a:ext cx="16230600" cy="8013859"/>
          </a:xfrm>
          <a:custGeom>
            <a:avLst/>
            <a:gdLst/>
            <a:ahLst/>
            <a:cxnLst/>
            <a:rect r="r" b="b" t="t" l="l"/>
            <a:pathLst>
              <a:path h="8013859" w="16230600">
                <a:moveTo>
                  <a:pt x="0" y="0"/>
                </a:moveTo>
                <a:lnTo>
                  <a:pt x="16230600" y="0"/>
                </a:lnTo>
                <a:lnTo>
                  <a:pt x="16230600" y="8013858"/>
                </a:lnTo>
                <a:lnTo>
                  <a:pt x="0" y="8013858"/>
                </a:lnTo>
                <a:lnTo>
                  <a:pt x="0" y="0"/>
                </a:lnTo>
                <a:close/>
              </a:path>
            </a:pathLst>
          </a:custGeom>
          <a:blipFill>
            <a:blip r:embed="rId2">
              <a:alphaModFix amt="31999"/>
            </a:blip>
            <a:stretch>
              <a:fillRect l="0" t="0" r="0" b="0"/>
            </a:stretch>
          </a:blipFill>
        </p:spPr>
      </p:sp>
      <p:sp>
        <p:nvSpPr>
          <p:cNvPr name="Freeform 3" id="3"/>
          <p:cNvSpPr/>
          <p:nvPr/>
        </p:nvSpPr>
        <p:spPr>
          <a:xfrm flipH="false" flipV="false" rot="0">
            <a:off x="6183458" y="7135470"/>
            <a:ext cx="1899543" cy="1899543"/>
          </a:xfrm>
          <a:custGeom>
            <a:avLst/>
            <a:gdLst/>
            <a:ahLst/>
            <a:cxnLst/>
            <a:rect r="r" b="b" t="t" l="l"/>
            <a:pathLst>
              <a:path h="1899543" w="1899543">
                <a:moveTo>
                  <a:pt x="0" y="0"/>
                </a:moveTo>
                <a:lnTo>
                  <a:pt x="1899543" y="0"/>
                </a:lnTo>
                <a:lnTo>
                  <a:pt x="1899543" y="1899543"/>
                </a:lnTo>
                <a:lnTo>
                  <a:pt x="0" y="1899543"/>
                </a:lnTo>
                <a:lnTo>
                  <a:pt x="0" y="0"/>
                </a:lnTo>
                <a:close/>
              </a:path>
            </a:pathLst>
          </a:custGeom>
          <a:blipFill>
            <a:blip r:embed="rId3"/>
            <a:stretch>
              <a:fillRect l="0" t="0" r="0" b="0"/>
            </a:stretch>
          </a:blipFill>
        </p:spPr>
      </p:sp>
      <p:sp>
        <p:nvSpPr>
          <p:cNvPr name="Freeform 4" id="4"/>
          <p:cNvSpPr/>
          <p:nvPr/>
        </p:nvSpPr>
        <p:spPr>
          <a:xfrm flipH="false" flipV="false" rot="0">
            <a:off x="8276027" y="7589347"/>
            <a:ext cx="4457484" cy="991790"/>
          </a:xfrm>
          <a:custGeom>
            <a:avLst/>
            <a:gdLst/>
            <a:ahLst/>
            <a:cxnLst/>
            <a:rect r="r" b="b" t="t" l="l"/>
            <a:pathLst>
              <a:path h="991790" w="4457484">
                <a:moveTo>
                  <a:pt x="0" y="0"/>
                </a:moveTo>
                <a:lnTo>
                  <a:pt x="4457483" y="0"/>
                </a:lnTo>
                <a:lnTo>
                  <a:pt x="4457483" y="991790"/>
                </a:lnTo>
                <a:lnTo>
                  <a:pt x="0" y="991790"/>
                </a:lnTo>
                <a:lnTo>
                  <a:pt x="0" y="0"/>
                </a:lnTo>
                <a:close/>
              </a:path>
            </a:pathLst>
          </a:custGeom>
          <a:blipFill>
            <a:blip r:embed="rId4"/>
            <a:stretch>
              <a:fillRect l="0" t="0" r="0" b="0"/>
            </a:stretch>
          </a:blipFill>
        </p:spPr>
      </p:sp>
      <p:sp>
        <p:nvSpPr>
          <p:cNvPr name="Freeform 5" id="5"/>
          <p:cNvSpPr/>
          <p:nvPr/>
        </p:nvSpPr>
        <p:spPr>
          <a:xfrm flipH="false" flipV="false" rot="0">
            <a:off x="4289388" y="7586273"/>
            <a:ext cx="1701044" cy="932079"/>
          </a:xfrm>
          <a:custGeom>
            <a:avLst/>
            <a:gdLst/>
            <a:ahLst/>
            <a:cxnLst/>
            <a:rect r="r" b="b" t="t" l="l"/>
            <a:pathLst>
              <a:path h="932079" w="1701044">
                <a:moveTo>
                  <a:pt x="0" y="0"/>
                </a:moveTo>
                <a:lnTo>
                  <a:pt x="1701044" y="0"/>
                </a:lnTo>
                <a:lnTo>
                  <a:pt x="1701044" y="932080"/>
                </a:lnTo>
                <a:lnTo>
                  <a:pt x="0" y="932080"/>
                </a:lnTo>
                <a:lnTo>
                  <a:pt x="0" y="0"/>
                </a:lnTo>
                <a:close/>
              </a:path>
            </a:pathLst>
          </a:custGeom>
          <a:blipFill>
            <a:blip r:embed="rId5"/>
            <a:stretch>
              <a:fillRect l="0" t="0" r="0" b="0"/>
            </a:stretch>
          </a:blipFill>
        </p:spPr>
      </p:sp>
      <p:grpSp>
        <p:nvGrpSpPr>
          <p:cNvPr name="Group 6" id="6"/>
          <p:cNvGrpSpPr/>
          <p:nvPr/>
        </p:nvGrpSpPr>
        <p:grpSpPr>
          <a:xfrm rot="0">
            <a:off x="12490016" y="7216105"/>
            <a:ext cx="1672417" cy="1672417"/>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14705" t="0" r="-14705" b="0"/>
              </a:stretch>
            </a:blipFill>
          </p:spPr>
        </p:sp>
      </p:grpSp>
      <p:sp>
        <p:nvSpPr>
          <p:cNvPr name="Freeform 8" id="8"/>
          <p:cNvSpPr/>
          <p:nvPr/>
        </p:nvSpPr>
        <p:spPr>
          <a:xfrm flipH="false" flipV="false" rot="0">
            <a:off x="459141" y="9239250"/>
            <a:ext cx="2143256" cy="749874"/>
          </a:xfrm>
          <a:custGeom>
            <a:avLst/>
            <a:gdLst/>
            <a:ahLst/>
            <a:cxnLst/>
            <a:rect r="r" b="b" t="t" l="l"/>
            <a:pathLst>
              <a:path h="749874" w="2143256">
                <a:moveTo>
                  <a:pt x="0" y="0"/>
                </a:moveTo>
                <a:lnTo>
                  <a:pt x="2143256" y="0"/>
                </a:lnTo>
                <a:lnTo>
                  <a:pt x="2143256" y="749874"/>
                </a:lnTo>
                <a:lnTo>
                  <a:pt x="0" y="749874"/>
                </a:lnTo>
                <a:lnTo>
                  <a:pt x="0" y="0"/>
                </a:lnTo>
                <a:close/>
              </a:path>
            </a:pathLst>
          </a:custGeom>
          <a:blipFill>
            <a:blip r:embed="rId7"/>
            <a:stretch>
              <a:fillRect l="0" t="0" r="0" b="0"/>
            </a:stretch>
          </a:blipFill>
        </p:spPr>
      </p:sp>
      <p:sp>
        <p:nvSpPr>
          <p:cNvPr name="Freeform 9" id="9"/>
          <p:cNvSpPr/>
          <p:nvPr/>
        </p:nvSpPr>
        <p:spPr>
          <a:xfrm flipH="false" flipV="false" rot="0">
            <a:off x="5695479" y="6470856"/>
            <a:ext cx="7315200" cy="54864"/>
          </a:xfrm>
          <a:custGeom>
            <a:avLst/>
            <a:gdLst/>
            <a:ahLst/>
            <a:cxnLst/>
            <a:rect r="r" b="b" t="t" l="l"/>
            <a:pathLst>
              <a:path h="54864" w="7315200">
                <a:moveTo>
                  <a:pt x="0" y="0"/>
                </a:moveTo>
                <a:lnTo>
                  <a:pt x="7315200" y="0"/>
                </a:lnTo>
                <a:lnTo>
                  <a:pt x="7315200" y="54864"/>
                </a:lnTo>
                <a:lnTo>
                  <a:pt x="0" y="5486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0" id="10"/>
          <p:cNvSpPr txBox="true"/>
          <p:nvPr/>
        </p:nvSpPr>
        <p:spPr>
          <a:xfrm rot="0">
            <a:off x="3663620" y="4747697"/>
            <a:ext cx="13228230" cy="733425"/>
          </a:xfrm>
          <a:prstGeom prst="rect">
            <a:avLst/>
          </a:prstGeom>
        </p:spPr>
        <p:txBody>
          <a:bodyPr anchor="t" rtlCol="false" tIns="0" lIns="0" bIns="0" rIns="0">
            <a:spAutoFit/>
          </a:bodyPr>
          <a:lstStyle/>
          <a:p>
            <a:pPr algn="l">
              <a:lnSpc>
                <a:spcPts val="4500"/>
              </a:lnSpc>
            </a:pPr>
            <a:r>
              <a:rPr lang="en-US" b="true" sz="5000" spc="-100">
                <a:solidFill>
                  <a:srgbClr val="44433F"/>
                </a:solidFill>
                <a:latin typeface="ITC Avant Garde Gothic Bold"/>
                <a:ea typeface="ITC Avant Garde Gothic Bold"/>
                <a:cs typeface="ITC Avant Garde Gothic Bold"/>
                <a:sym typeface="ITC Avant Garde Gothic Bold"/>
              </a:rPr>
              <a:t>SKILLS FOR A SUSTAINABLE FUTURE</a:t>
            </a:r>
          </a:p>
        </p:txBody>
      </p:sp>
      <p:sp>
        <p:nvSpPr>
          <p:cNvPr name="TextBox 11" id="11"/>
          <p:cNvSpPr txBox="true"/>
          <p:nvPr/>
        </p:nvSpPr>
        <p:spPr>
          <a:xfrm rot="0">
            <a:off x="3936488" y="2856867"/>
            <a:ext cx="12191329" cy="1724025"/>
          </a:xfrm>
          <a:prstGeom prst="rect">
            <a:avLst/>
          </a:prstGeom>
        </p:spPr>
        <p:txBody>
          <a:bodyPr anchor="t" rtlCol="false" tIns="0" lIns="0" bIns="0" rIns="0">
            <a:spAutoFit/>
          </a:bodyPr>
          <a:lstStyle/>
          <a:p>
            <a:pPr algn="l">
              <a:lnSpc>
                <a:spcPts val="10800"/>
              </a:lnSpc>
            </a:pPr>
            <a:r>
              <a:rPr lang="en-US" b="true" sz="12000" spc="-240">
                <a:solidFill>
                  <a:srgbClr val="44433F"/>
                </a:solidFill>
                <a:latin typeface="ITC Avant Garde Gothic Bold"/>
                <a:ea typeface="ITC Avant Garde Gothic Bold"/>
                <a:cs typeface="ITC Avant Garde Gothic Bold"/>
                <a:sym typeface="ITC Avant Garde Gothic Bold"/>
              </a:rPr>
              <a:t>GREEN SKILLS</a:t>
            </a:r>
          </a:p>
        </p:txBody>
      </p:sp>
      <p:sp>
        <p:nvSpPr>
          <p:cNvPr name="TextBox 12" id="12"/>
          <p:cNvSpPr txBox="true"/>
          <p:nvPr/>
        </p:nvSpPr>
        <p:spPr>
          <a:xfrm rot="0">
            <a:off x="3663620" y="9265224"/>
            <a:ext cx="14237114" cy="485775"/>
          </a:xfrm>
          <a:prstGeom prst="rect">
            <a:avLst/>
          </a:prstGeom>
        </p:spPr>
        <p:txBody>
          <a:bodyPr anchor="t" rtlCol="false" tIns="0" lIns="0" bIns="0" rIns="0">
            <a:spAutoFit/>
          </a:bodyPr>
          <a:lstStyle/>
          <a:p>
            <a:pPr algn="l">
              <a:lnSpc>
                <a:spcPts val="1919"/>
              </a:lnSpc>
            </a:pPr>
            <a:r>
              <a:rPr lang="en-US" sz="1599">
                <a:solidFill>
                  <a:srgbClr val="44433F"/>
                </a:solidFill>
                <a:latin typeface="Public Sans"/>
                <a:ea typeface="Public Sans"/>
                <a:cs typeface="Public Sans"/>
                <a:sym typeface="Public Sans"/>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9821442" y="1454730"/>
            <a:ext cx="8580396" cy="8013859"/>
          </a:xfrm>
          <a:custGeom>
            <a:avLst/>
            <a:gdLst/>
            <a:ahLst/>
            <a:cxnLst/>
            <a:rect r="r" b="b" t="t" l="l"/>
            <a:pathLst>
              <a:path h="8013859" w="8580396">
                <a:moveTo>
                  <a:pt x="0" y="0"/>
                </a:moveTo>
                <a:lnTo>
                  <a:pt x="8580396" y="0"/>
                </a:lnTo>
                <a:lnTo>
                  <a:pt x="8580396" y="8013859"/>
                </a:lnTo>
                <a:lnTo>
                  <a:pt x="0" y="8013859"/>
                </a:lnTo>
                <a:lnTo>
                  <a:pt x="0" y="0"/>
                </a:lnTo>
                <a:close/>
              </a:path>
            </a:pathLst>
          </a:custGeom>
          <a:blipFill>
            <a:blip r:embed="rId2">
              <a:alphaModFix amt="31999"/>
            </a:blip>
            <a:stretch>
              <a:fillRect l="-89159" t="0" r="0" b="0"/>
            </a:stretch>
          </a:blipFill>
        </p:spPr>
      </p:sp>
      <p:sp>
        <p:nvSpPr>
          <p:cNvPr name="TextBox 3" id="3"/>
          <p:cNvSpPr txBox="true"/>
          <p:nvPr/>
        </p:nvSpPr>
        <p:spPr>
          <a:xfrm rot="0">
            <a:off x="1028700" y="1038225"/>
            <a:ext cx="12603915" cy="2851519"/>
          </a:xfrm>
          <a:prstGeom prst="rect">
            <a:avLst/>
          </a:prstGeom>
        </p:spPr>
        <p:txBody>
          <a:bodyPr anchor="t" rtlCol="false" tIns="0" lIns="0" bIns="0" rIns="0">
            <a:spAutoFit/>
          </a:bodyPr>
          <a:lstStyle/>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The world is changing: </a:t>
            </a:r>
          </a:p>
        </p:txBody>
      </p:sp>
      <p:sp>
        <p:nvSpPr>
          <p:cNvPr name="TextBox 4" id="4"/>
          <p:cNvSpPr txBox="true"/>
          <p:nvPr/>
        </p:nvSpPr>
        <p:spPr>
          <a:xfrm rot="0">
            <a:off x="1028700" y="4565039"/>
            <a:ext cx="8792742" cy="1621790"/>
          </a:xfrm>
          <a:prstGeom prst="rect">
            <a:avLst/>
          </a:prstGeom>
        </p:spPr>
        <p:txBody>
          <a:bodyPr anchor="t" rtlCol="false" tIns="0" lIns="0" bIns="0" rIns="0">
            <a:spAutoFit/>
          </a:bodyPr>
          <a:lstStyle/>
          <a:p>
            <a:pPr algn="l">
              <a:lnSpc>
                <a:spcPts val="6160"/>
              </a:lnSpc>
            </a:pPr>
            <a:r>
              <a:rPr lang="en-US" b="true" sz="4400" spc="101">
                <a:solidFill>
                  <a:srgbClr val="44433F"/>
                </a:solidFill>
                <a:latin typeface="ITC Avant Garde Gothic Bold"/>
                <a:ea typeface="ITC Avant Garde Gothic Bold"/>
                <a:cs typeface="ITC Avant Garde Gothic Bold"/>
                <a:sym typeface="ITC Avant Garde Gothic Bold"/>
              </a:rPr>
              <a:t>C</a:t>
            </a:r>
            <a:r>
              <a:rPr lang="en-US" b="true" sz="4400" spc="101">
                <a:solidFill>
                  <a:srgbClr val="44433F"/>
                </a:solidFill>
                <a:latin typeface="ITC Avant Garde Gothic Bold"/>
                <a:ea typeface="ITC Avant Garde Gothic Bold"/>
                <a:cs typeface="ITC Avant Garde Gothic Bold"/>
                <a:sym typeface="ITC Avant Garde Gothic Bold"/>
              </a:rPr>
              <a:t>limate change is affecting our planet and our lives.</a:t>
            </a:r>
          </a:p>
        </p:txBody>
      </p:sp>
      <p:sp>
        <p:nvSpPr>
          <p:cNvPr name="TextBox 5" id="5"/>
          <p:cNvSpPr txBox="true"/>
          <p:nvPr/>
        </p:nvSpPr>
        <p:spPr>
          <a:xfrm rot="0">
            <a:off x="1028700" y="6863104"/>
            <a:ext cx="8792742" cy="1621790"/>
          </a:xfrm>
          <a:prstGeom prst="rect">
            <a:avLst/>
          </a:prstGeom>
        </p:spPr>
        <p:txBody>
          <a:bodyPr anchor="t" rtlCol="false" tIns="0" lIns="0" bIns="0" rIns="0">
            <a:spAutoFit/>
          </a:bodyPr>
          <a:lstStyle/>
          <a:p>
            <a:pPr algn="l">
              <a:lnSpc>
                <a:spcPts val="6160"/>
              </a:lnSpc>
            </a:pPr>
            <a:r>
              <a:rPr lang="en-US" b="true" sz="4400" spc="101">
                <a:solidFill>
                  <a:srgbClr val="44433F"/>
                </a:solidFill>
                <a:latin typeface="ITC Avant Garde Gothic Bold"/>
                <a:ea typeface="ITC Avant Garde Gothic Bold"/>
                <a:cs typeface="ITC Avant Garde Gothic Bold"/>
                <a:sym typeface="ITC Avant Garde Gothic Bold"/>
              </a:rPr>
              <a:t>R</a:t>
            </a:r>
            <a:r>
              <a:rPr lang="en-US" b="true" sz="4400" spc="101">
                <a:solidFill>
                  <a:srgbClr val="44433F"/>
                </a:solidFill>
                <a:latin typeface="ITC Avant Garde Gothic Bold"/>
                <a:ea typeface="ITC Avant Garde Gothic Bold"/>
                <a:cs typeface="ITC Avant Garde Gothic Bold"/>
                <a:sym typeface="ITC Avant Garde Gothic Bold"/>
              </a:rPr>
              <a:t>esources like water and energy are limited.</a:t>
            </a:r>
          </a:p>
        </p:txBody>
      </p:sp>
    </p:spTree>
  </p:cSld>
  <p:clrMapOvr>
    <a:masterClrMapping/>
  </p:clrMapOvr>
  <p:transition spd="fast">
    <p:fade/>
  </p:transition>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1311084"/>
            <a:ext cx="8338448" cy="7947216"/>
          </a:xfrm>
          <a:custGeom>
            <a:avLst/>
            <a:gdLst/>
            <a:ahLst/>
            <a:cxnLst/>
            <a:rect r="r" b="b" t="t" l="l"/>
            <a:pathLst>
              <a:path h="7947216" w="8338448">
                <a:moveTo>
                  <a:pt x="0" y="0"/>
                </a:moveTo>
                <a:lnTo>
                  <a:pt x="8338448" y="0"/>
                </a:lnTo>
                <a:lnTo>
                  <a:pt x="8338448" y="7947216"/>
                </a:lnTo>
                <a:lnTo>
                  <a:pt x="0" y="7947216"/>
                </a:lnTo>
                <a:lnTo>
                  <a:pt x="0" y="0"/>
                </a:lnTo>
                <a:close/>
              </a:path>
            </a:pathLst>
          </a:custGeom>
          <a:blipFill>
            <a:blip r:embed="rId2">
              <a:alphaModFix amt="31999"/>
            </a:blip>
            <a:stretch>
              <a:fillRect l="0" t="0" r="-94647" b="-838"/>
            </a:stretch>
          </a:blipFill>
        </p:spPr>
      </p:sp>
      <p:sp>
        <p:nvSpPr>
          <p:cNvPr name="Freeform 3" id="3"/>
          <p:cNvSpPr/>
          <p:nvPr/>
        </p:nvSpPr>
        <p:spPr>
          <a:xfrm flipH="false" flipV="false" rot="0">
            <a:off x="13837529" y="5646642"/>
            <a:ext cx="1741323" cy="3775227"/>
          </a:xfrm>
          <a:custGeom>
            <a:avLst/>
            <a:gdLst/>
            <a:ahLst/>
            <a:cxnLst/>
            <a:rect r="r" b="b" t="t" l="l"/>
            <a:pathLst>
              <a:path h="3775227" w="1741323">
                <a:moveTo>
                  <a:pt x="0" y="0"/>
                </a:moveTo>
                <a:lnTo>
                  <a:pt x="1741323" y="0"/>
                </a:lnTo>
                <a:lnTo>
                  <a:pt x="1741323" y="3775227"/>
                </a:lnTo>
                <a:lnTo>
                  <a:pt x="0" y="3775227"/>
                </a:lnTo>
                <a:lnTo>
                  <a:pt x="0" y="0"/>
                </a:lnTo>
                <a:close/>
              </a:path>
            </a:pathLst>
          </a:custGeom>
          <a:blipFill>
            <a:blip r:embed="rId3"/>
            <a:stretch>
              <a:fillRect l="0" t="0" r="0" b="0"/>
            </a:stretch>
          </a:blipFill>
        </p:spPr>
      </p:sp>
      <p:sp>
        <p:nvSpPr>
          <p:cNvPr name="TextBox 4" id="4"/>
          <p:cNvSpPr txBox="true"/>
          <p:nvPr/>
        </p:nvSpPr>
        <p:spPr>
          <a:xfrm rot="0">
            <a:off x="9144000" y="620631"/>
            <a:ext cx="8115300" cy="2851519"/>
          </a:xfrm>
          <a:prstGeom prst="rect">
            <a:avLst/>
          </a:prstGeom>
        </p:spPr>
        <p:txBody>
          <a:bodyPr anchor="t" rtlCol="false" tIns="0" lIns="0" bIns="0" rIns="0">
            <a:spAutoFit/>
          </a:bodyPr>
          <a:lstStyle/>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The world is changing: </a:t>
            </a:r>
          </a:p>
        </p:txBody>
      </p:sp>
      <p:sp>
        <p:nvSpPr>
          <p:cNvPr name="TextBox 5" id="5"/>
          <p:cNvSpPr txBox="true"/>
          <p:nvPr/>
        </p:nvSpPr>
        <p:spPr>
          <a:xfrm rot="0">
            <a:off x="9144000" y="3662902"/>
            <a:ext cx="8792742" cy="1621790"/>
          </a:xfrm>
          <a:prstGeom prst="rect">
            <a:avLst/>
          </a:prstGeom>
        </p:spPr>
        <p:txBody>
          <a:bodyPr anchor="t" rtlCol="false" tIns="0" lIns="0" bIns="0" rIns="0">
            <a:spAutoFit/>
          </a:bodyPr>
          <a:lstStyle/>
          <a:p>
            <a:pPr algn="l">
              <a:lnSpc>
                <a:spcPts val="6160"/>
              </a:lnSpc>
            </a:pPr>
            <a:r>
              <a:rPr lang="en-US" b="true" sz="4400" spc="101">
                <a:solidFill>
                  <a:srgbClr val="44433F"/>
                </a:solidFill>
                <a:latin typeface="ITC Avant Garde Gothic Bold"/>
                <a:ea typeface="ITC Avant Garde Gothic Bold"/>
                <a:cs typeface="ITC Avant Garde Gothic Bold"/>
                <a:sym typeface="ITC Avant Garde Gothic Bold"/>
              </a:rPr>
              <a:t>Fu</a:t>
            </a:r>
            <a:r>
              <a:rPr lang="en-US" b="true" sz="4400" spc="101">
                <a:solidFill>
                  <a:srgbClr val="44433F"/>
                </a:solidFill>
                <a:latin typeface="ITC Avant Garde Gothic Bold"/>
                <a:ea typeface="ITC Avant Garde Gothic Bold"/>
                <a:cs typeface="ITC Avant Garde Gothic Bold"/>
                <a:sym typeface="ITC Avant Garde Gothic Bold"/>
              </a:rPr>
              <a:t>ture jobs will require sustainability knowledge.</a:t>
            </a:r>
          </a:p>
        </p:txBody>
      </p:sp>
      <p:sp>
        <p:nvSpPr>
          <p:cNvPr name="TextBox 6" id="6"/>
          <p:cNvSpPr txBox="true"/>
          <p:nvPr/>
        </p:nvSpPr>
        <p:spPr>
          <a:xfrm rot="0">
            <a:off x="9441158" y="6855460"/>
            <a:ext cx="4396371" cy="2402840"/>
          </a:xfrm>
          <a:prstGeom prst="rect">
            <a:avLst/>
          </a:prstGeom>
        </p:spPr>
        <p:txBody>
          <a:bodyPr anchor="t" rtlCol="false" tIns="0" lIns="0" bIns="0" rIns="0">
            <a:spAutoFit/>
          </a:bodyPr>
          <a:lstStyle/>
          <a:p>
            <a:pPr algn="l">
              <a:lnSpc>
                <a:spcPts val="6160"/>
              </a:lnSpc>
            </a:pPr>
            <a:r>
              <a:rPr lang="en-US" b="true" sz="4400" spc="101">
                <a:solidFill>
                  <a:srgbClr val="44433F"/>
                </a:solidFill>
                <a:latin typeface="ITC Avant Garde Gothic Bold"/>
                <a:ea typeface="ITC Avant Garde Gothic Bold"/>
                <a:cs typeface="ITC Avant Garde Gothic Bold"/>
                <a:sym typeface="ITC Avant Garde Gothic Bold"/>
              </a:rPr>
              <a:t>You</a:t>
            </a:r>
            <a:r>
              <a:rPr lang="en-US" b="true" sz="4400" spc="101">
                <a:solidFill>
                  <a:srgbClr val="44433F"/>
                </a:solidFill>
                <a:latin typeface="ITC Avant Garde Gothic Bold"/>
                <a:ea typeface="ITC Avant Garde Gothic Bold"/>
                <a:cs typeface="ITC Avant Garde Gothic Bold"/>
                <a:sym typeface="ITC Avant Garde Gothic Bold"/>
              </a:rPr>
              <a:t> can be a  part of the solution.</a:t>
            </a:r>
          </a:p>
        </p:txBody>
      </p:sp>
    </p:spTree>
  </p:cSld>
  <p:clrMapOvr>
    <a:masterClrMapping/>
  </p:clrMapOvr>
  <p:transition spd="fast">
    <p:fade/>
  </p:transition>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6723841" y="5591663"/>
            <a:ext cx="4172167" cy="4114800"/>
          </a:xfrm>
          <a:custGeom>
            <a:avLst/>
            <a:gdLst/>
            <a:ahLst/>
            <a:cxnLst/>
            <a:rect r="r" b="b" t="t" l="l"/>
            <a:pathLst>
              <a:path h="4114800" w="4172167">
                <a:moveTo>
                  <a:pt x="0" y="0"/>
                </a:moveTo>
                <a:lnTo>
                  <a:pt x="4172168" y="0"/>
                </a:lnTo>
                <a:lnTo>
                  <a:pt x="4172168"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919627" y="915638"/>
            <a:ext cx="15882545" cy="1565644"/>
          </a:xfrm>
          <a:prstGeom prst="rect">
            <a:avLst/>
          </a:prstGeom>
        </p:spPr>
        <p:txBody>
          <a:bodyPr anchor="t" rtlCol="false" tIns="0" lIns="0" bIns="0" rIns="0">
            <a:spAutoFit/>
          </a:bodyPr>
          <a:lstStyle/>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What are green skills? </a:t>
            </a:r>
          </a:p>
        </p:txBody>
      </p:sp>
      <p:sp>
        <p:nvSpPr>
          <p:cNvPr name="TextBox 4" id="4"/>
          <p:cNvSpPr txBox="true"/>
          <p:nvPr/>
        </p:nvSpPr>
        <p:spPr>
          <a:xfrm rot="0">
            <a:off x="3787163" y="2747982"/>
            <a:ext cx="10713674" cy="2402840"/>
          </a:xfrm>
          <a:prstGeom prst="rect">
            <a:avLst/>
          </a:prstGeom>
        </p:spPr>
        <p:txBody>
          <a:bodyPr anchor="t" rtlCol="false" tIns="0" lIns="0" bIns="0" rIns="0">
            <a:spAutoFit/>
          </a:bodyPr>
          <a:lstStyle/>
          <a:p>
            <a:pPr algn="ctr">
              <a:lnSpc>
                <a:spcPts val="6160"/>
              </a:lnSpc>
            </a:pPr>
            <a:r>
              <a:rPr lang="en-US" b="true" sz="4400" spc="101">
                <a:solidFill>
                  <a:srgbClr val="44433F"/>
                </a:solidFill>
                <a:latin typeface="ITC Avant Garde Gothic Bold"/>
                <a:ea typeface="ITC Avant Garde Gothic Bold"/>
                <a:cs typeface="ITC Avant Garde Gothic Bold"/>
                <a:sym typeface="ITC Avant Garde Gothic Bold"/>
              </a:rPr>
              <a:t>G</a:t>
            </a:r>
            <a:r>
              <a:rPr lang="en-US" b="true" sz="4400" spc="101">
                <a:solidFill>
                  <a:srgbClr val="44433F"/>
                </a:solidFill>
                <a:latin typeface="ITC Avant Garde Gothic Bold"/>
                <a:ea typeface="ITC Avant Garde Gothic Bold"/>
                <a:cs typeface="ITC Avant Garde Gothic Bold"/>
                <a:sym typeface="ITC Avant Garde Gothic Bold"/>
              </a:rPr>
              <a:t>reen skills are the knowledge, abilities, and attitudes we need to live and work sustainably.</a:t>
            </a:r>
          </a:p>
        </p:txBody>
      </p:sp>
    </p:spTree>
  </p:cSld>
  <p:clrMapOvr>
    <a:masterClrMapping/>
  </p:clrMapOvr>
  <p:transition spd="fast">
    <p:fade/>
  </p:transition>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0237510" y="2533299"/>
            <a:ext cx="7289974" cy="6725001"/>
          </a:xfrm>
          <a:custGeom>
            <a:avLst/>
            <a:gdLst/>
            <a:ahLst/>
            <a:cxnLst/>
            <a:rect r="r" b="b" t="t" l="l"/>
            <a:pathLst>
              <a:path h="6725001" w="7289974">
                <a:moveTo>
                  <a:pt x="0" y="0"/>
                </a:moveTo>
                <a:lnTo>
                  <a:pt x="7289974" y="0"/>
                </a:lnTo>
                <a:lnTo>
                  <a:pt x="7289974" y="6725001"/>
                </a:lnTo>
                <a:lnTo>
                  <a:pt x="0" y="6725001"/>
                </a:lnTo>
                <a:lnTo>
                  <a:pt x="0" y="0"/>
                </a:lnTo>
                <a:close/>
              </a:path>
            </a:pathLst>
          </a:custGeom>
          <a:blipFill>
            <a:blip r:embed="rId2"/>
            <a:stretch>
              <a:fillRect l="0" t="0" r="0" b="0"/>
            </a:stretch>
          </a:blipFill>
        </p:spPr>
      </p:sp>
      <p:sp>
        <p:nvSpPr>
          <p:cNvPr name="TextBox 3" id="3"/>
          <p:cNvSpPr txBox="true"/>
          <p:nvPr/>
        </p:nvSpPr>
        <p:spPr>
          <a:xfrm rot="0">
            <a:off x="1028700" y="3523468"/>
            <a:ext cx="10713674" cy="3964940"/>
          </a:xfrm>
          <a:prstGeom prst="rect">
            <a:avLst/>
          </a:prstGeom>
        </p:spPr>
        <p:txBody>
          <a:bodyPr anchor="t" rtlCol="false" tIns="0" lIns="0" bIns="0" rIns="0">
            <a:spAutoFit/>
          </a:bodyPr>
          <a:lstStyle/>
          <a:p>
            <a:pPr algn="l">
              <a:lnSpc>
                <a:spcPts val="6160"/>
              </a:lnSpc>
            </a:pPr>
            <a:r>
              <a:rPr lang="en-US" b="true" sz="4400" spc="101">
                <a:solidFill>
                  <a:srgbClr val="44433F"/>
                </a:solidFill>
                <a:latin typeface="ITC Avant Garde Gothic Bold"/>
                <a:ea typeface="ITC Avant Garde Gothic Bold"/>
                <a:cs typeface="ITC Avant Garde Gothic Bold"/>
                <a:sym typeface="ITC Avant Garde Gothic Bold"/>
              </a:rPr>
              <a:t>Th</a:t>
            </a:r>
            <a:r>
              <a:rPr lang="en-US" b="true" sz="4400" spc="101">
                <a:solidFill>
                  <a:srgbClr val="44433F"/>
                </a:solidFill>
                <a:latin typeface="ITC Avant Garde Gothic Bold"/>
                <a:ea typeface="ITC Avant Garde Gothic Bold"/>
                <a:cs typeface="ITC Avant Garde Gothic Bold"/>
                <a:sym typeface="ITC Avant Garde Gothic Bold"/>
              </a:rPr>
              <a:t>ey help us:</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Protect the environment</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Use natural resources wisely</a:t>
            </a:r>
          </a:p>
          <a:p>
            <a:pPr algn="l" marL="949961" indent="-474980" lvl="1">
              <a:lnSpc>
                <a:spcPts val="6160"/>
              </a:lnSpc>
              <a:buFont typeface="Arial"/>
              <a:buChar char="•"/>
            </a:pPr>
            <a:r>
              <a:rPr lang="en-US" b="true" sz="4400" spc="101">
                <a:solidFill>
                  <a:srgbClr val="44433F"/>
                </a:solidFill>
                <a:latin typeface="ITC Avant Garde Gothic Bold"/>
                <a:ea typeface="ITC Avant Garde Gothic Bold"/>
                <a:cs typeface="ITC Avant Garde Gothic Bold"/>
                <a:sym typeface="ITC Avant Garde Gothic Bold"/>
              </a:rPr>
              <a:t>Adapt to a changing world</a:t>
            </a:r>
          </a:p>
          <a:p>
            <a:pPr algn="ctr">
              <a:lnSpc>
                <a:spcPts val="6160"/>
              </a:lnSpc>
            </a:pPr>
          </a:p>
        </p:txBody>
      </p:sp>
      <p:sp>
        <p:nvSpPr>
          <p:cNvPr name="TextBox 4" id="4"/>
          <p:cNvSpPr txBox="true"/>
          <p:nvPr/>
        </p:nvSpPr>
        <p:spPr>
          <a:xfrm rot="0">
            <a:off x="1919627" y="915638"/>
            <a:ext cx="15882545" cy="1565644"/>
          </a:xfrm>
          <a:prstGeom prst="rect">
            <a:avLst/>
          </a:prstGeom>
        </p:spPr>
        <p:txBody>
          <a:bodyPr anchor="t" rtlCol="false" tIns="0" lIns="0" bIns="0" rIns="0">
            <a:spAutoFit/>
          </a:bodyPr>
          <a:lstStyle/>
          <a:p>
            <a:pPr algn="l">
              <a:lnSpc>
                <a:spcPts val="10147"/>
              </a:lnSpc>
            </a:pPr>
            <a:r>
              <a:rPr lang="en-US" b="true" sz="10354" spc="-207">
                <a:solidFill>
                  <a:srgbClr val="44433F"/>
                </a:solidFill>
                <a:latin typeface="ITC Avant Garde Gothic Bold"/>
                <a:ea typeface="ITC Avant Garde Gothic Bold"/>
                <a:cs typeface="ITC Avant Garde Gothic Bold"/>
                <a:sym typeface="ITC Avant Garde Gothic Bold"/>
              </a:rPr>
              <a:t>What are green skills? </a:t>
            </a:r>
          </a:p>
        </p:txBody>
      </p:sp>
    </p:spTree>
  </p:cSld>
  <p:clrMapOvr>
    <a:masterClrMapping/>
  </p:clrMapOvr>
  <p:transition spd="fast">
    <p:fade/>
  </p:transition>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3053031" y="3414797"/>
            <a:ext cx="4970701" cy="5500084"/>
          </a:xfrm>
          <a:custGeom>
            <a:avLst/>
            <a:gdLst/>
            <a:ahLst/>
            <a:cxnLst/>
            <a:rect r="r" b="b" t="t" l="l"/>
            <a:pathLst>
              <a:path h="5500084" w="4970701">
                <a:moveTo>
                  <a:pt x="0" y="0"/>
                </a:moveTo>
                <a:lnTo>
                  <a:pt x="4970700" y="0"/>
                </a:lnTo>
                <a:lnTo>
                  <a:pt x="4970700" y="5500084"/>
                </a:lnTo>
                <a:lnTo>
                  <a:pt x="0" y="550008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0" y="3409315"/>
            <a:ext cx="13053031" cy="5848985"/>
          </a:xfrm>
          <a:prstGeom prst="rect">
            <a:avLst/>
          </a:prstGeom>
        </p:spPr>
        <p:txBody>
          <a:bodyPr anchor="t" rtlCol="false" tIns="0" lIns="0" bIns="0" rIns="0">
            <a:spAutoFit/>
          </a:bodyPr>
          <a:lstStyle/>
          <a:p>
            <a:pPr algn="l" marL="885192" indent="-442596" lvl="1">
              <a:lnSpc>
                <a:spcPts val="5740"/>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Thinking</a:t>
            </a:r>
            <a:r>
              <a:rPr lang="en-US" b="true" sz="4100" spc="94">
                <a:solidFill>
                  <a:srgbClr val="44433F"/>
                </a:solidFill>
                <a:latin typeface="ITC Avant Garde Gothic Bold"/>
                <a:ea typeface="ITC Avant Garde Gothic Bold"/>
                <a:cs typeface="ITC Avant Garde Gothic Bold"/>
                <a:sym typeface="ITC Avant Garde Gothic Bold"/>
              </a:rPr>
              <a:t> c</a:t>
            </a:r>
            <a:r>
              <a:rPr lang="en-US" b="true" sz="4100" spc="94">
                <a:solidFill>
                  <a:srgbClr val="44433F"/>
                </a:solidFill>
                <a:latin typeface="ITC Avant Garde Gothic Bold"/>
                <a:ea typeface="ITC Avant Garde Gothic Bold"/>
                <a:cs typeface="ITC Avant Garde Gothic Bold"/>
                <a:sym typeface="ITC Avant Garde Gothic Bold"/>
              </a:rPr>
              <a:t>ritically about environmental problems</a:t>
            </a:r>
          </a:p>
          <a:p>
            <a:pPr algn="l" marL="885192" indent="-442596" lvl="1">
              <a:lnSpc>
                <a:spcPts val="5740"/>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Being creative and innovative for solutions</a:t>
            </a:r>
          </a:p>
          <a:p>
            <a:pPr algn="l" marL="885192" indent="-442596" lvl="1">
              <a:lnSpc>
                <a:spcPts val="5740"/>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Working well with others &amp; collaborating for the environment</a:t>
            </a:r>
          </a:p>
          <a:p>
            <a:pPr algn="l" marL="885192" indent="-442596" lvl="1">
              <a:lnSpc>
                <a:spcPts val="5740"/>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Making environmentally-responsible decisions.</a:t>
            </a:r>
          </a:p>
          <a:p>
            <a:pPr algn="ctr">
              <a:lnSpc>
                <a:spcPts val="5740"/>
              </a:lnSpc>
            </a:pPr>
          </a:p>
        </p:txBody>
      </p:sp>
      <p:sp>
        <p:nvSpPr>
          <p:cNvPr name="TextBox 4" id="4"/>
          <p:cNvSpPr txBox="true"/>
          <p:nvPr/>
        </p:nvSpPr>
        <p:spPr>
          <a:xfrm rot="0">
            <a:off x="583326" y="1288781"/>
            <a:ext cx="18221071" cy="1508124"/>
          </a:xfrm>
          <a:prstGeom prst="rect">
            <a:avLst/>
          </a:prstGeom>
        </p:spPr>
        <p:txBody>
          <a:bodyPr anchor="t" rtlCol="false" tIns="0" lIns="0" bIns="0" rIns="0">
            <a:spAutoFit/>
          </a:bodyPr>
          <a:lstStyle/>
          <a:p>
            <a:pPr algn="l">
              <a:lnSpc>
                <a:spcPts val="9799"/>
              </a:lnSpc>
            </a:pPr>
            <a:r>
              <a:rPr lang="en-US" b="true" sz="9999" spc="-199">
                <a:solidFill>
                  <a:srgbClr val="44433F"/>
                </a:solidFill>
                <a:latin typeface="ITC Avant Garde Gothic Bold"/>
                <a:ea typeface="ITC Avant Garde Gothic Bold"/>
                <a:cs typeface="ITC Avant Garde Gothic Bold"/>
                <a:sym typeface="ITC Avant Garde Gothic Bold"/>
              </a:rPr>
              <a:t>Everyone needs green skills. </a:t>
            </a:r>
          </a:p>
        </p:txBody>
      </p:sp>
    </p:spTree>
  </p:cSld>
  <p:clrMapOvr>
    <a:masterClrMapping/>
  </p:clrMapOvr>
  <p:transition spd="fast">
    <p:fade/>
  </p:transition>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3186975" y="1682242"/>
            <a:ext cx="4656956" cy="3683229"/>
          </a:xfrm>
          <a:custGeom>
            <a:avLst/>
            <a:gdLst/>
            <a:ahLst/>
            <a:cxnLst/>
            <a:rect r="r" b="b" t="t" l="l"/>
            <a:pathLst>
              <a:path h="3683229" w="4656956">
                <a:moveTo>
                  <a:pt x="0" y="0"/>
                </a:moveTo>
                <a:lnTo>
                  <a:pt x="4656956" y="0"/>
                </a:lnTo>
                <a:lnTo>
                  <a:pt x="4656956" y="3683229"/>
                </a:lnTo>
                <a:lnTo>
                  <a:pt x="0" y="368322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209732" y="1682242"/>
            <a:ext cx="5847907" cy="4114800"/>
          </a:xfrm>
          <a:custGeom>
            <a:avLst/>
            <a:gdLst/>
            <a:ahLst/>
            <a:cxnLst/>
            <a:rect r="r" b="b" t="t" l="l"/>
            <a:pathLst>
              <a:path h="4114800" w="5847907">
                <a:moveTo>
                  <a:pt x="0" y="0"/>
                </a:moveTo>
                <a:lnTo>
                  <a:pt x="5847907" y="0"/>
                </a:lnTo>
                <a:lnTo>
                  <a:pt x="5847907"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2458189" y="5883979"/>
            <a:ext cx="5686281" cy="4114800"/>
          </a:xfrm>
          <a:custGeom>
            <a:avLst/>
            <a:gdLst/>
            <a:ahLst/>
            <a:cxnLst/>
            <a:rect r="r" b="b" t="t" l="l"/>
            <a:pathLst>
              <a:path h="4114800" w="5686281">
                <a:moveTo>
                  <a:pt x="0" y="0"/>
                </a:moveTo>
                <a:lnTo>
                  <a:pt x="5686281" y="0"/>
                </a:lnTo>
                <a:lnTo>
                  <a:pt x="5686281" y="4114800"/>
                </a:lnTo>
                <a:lnTo>
                  <a:pt x="0" y="4114800"/>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6057639" y="2217581"/>
            <a:ext cx="6400549" cy="6459270"/>
          </a:xfrm>
          <a:custGeom>
            <a:avLst/>
            <a:gdLst/>
            <a:ahLst/>
            <a:cxnLst/>
            <a:rect r="r" b="b" t="t" l="l"/>
            <a:pathLst>
              <a:path h="6459270" w="6400549">
                <a:moveTo>
                  <a:pt x="0" y="0"/>
                </a:moveTo>
                <a:lnTo>
                  <a:pt x="6400550" y="0"/>
                </a:lnTo>
                <a:lnTo>
                  <a:pt x="6400550" y="6459270"/>
                </a:lnTo>
                <a:lnTo>
                  <a:pt x="0" y="645927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756438" y="5883979"/>
            <a:ext cx="4754496" cy="4114800"/>
          </a:xfrm>
          <a:custGeom>
            <a:avLst/>
            <a:gdLst/>
            <a:ahLst/>
            <a:cxnLst/>
            <a:rect r="r" b="b" t="t" l="l"/>
            <a:pathLst>
              <a:path h="4114800" w="4754496">
                <a:moveTo>
                  <a:pt x="0" y="0"/>
                </a:moveTo>
                <a:lnTo>
                  <a:pt x="4754496" y="0"/>
                </a:lnTo>
                <a:lnTo>
                  <a:pt x="4754496"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7" id="7"/>
          <p:cNvSpPr txBox="true"/>
          <p:nvPr/>
        </p:nvSpPr>
        <p:spPr>
          <a:xfrm rot="0">
            <a:off x="1028700" y="384683"/>
            <a:ext cx="15783742" cy="1297560"/>
          </a:xfrm>
          <a:prstGeom prst="rect">
            <a:avLst/>
          </a:prstGeom>
        </p:spPr>
        <p:txBody>
          <a:bodyPr anchor="t" rtlCol="false" tIns="0" lIns="0" bIns="0" rIns="0">
            <a:spAutoFit/>
          </a:bodyPr>
          <a:lstStyle/>
          <a:p>
            <a:pPr algn="l">
              <a:lnSpc>
                <a:spcPts val="8428"/>
              </a:lnSpc>
            </a:pPr>
            <a:r>
              <a:rPr lang="en-US" b="true" sz="8600" spc="-172">
                <a:solidFill>
                  <a:srgbClr val="B4DB79"/>
                </a:solidFill>
                <a:latin typeface="ITC Avant Garde Gothic Bold"/>
                <a:ea typeface="ITC Avant Garde Gothic Bold"/>
                <a:cs typeface="ITC Avant Garde Gothic Bold"/>
                <a:sym typeface="ITC Avant Garde Gothic Bold"/>
              </a:rPr>
              <a:t>Green skills</a:t>
            </a:r>
            <a:r>
              <a:rPr lang="en-US" b="true" sz="8600" spc="-172">
                <a:solidFill>
                  <a:srgbClr val="44433F"/>
                </a:solidFill>
                <a:latin typeface="ITC Avant Garde Gothic Bold"/>
                <a:ea typeface="ITC Avant Garde Gothic Bold"/>
                <a:cs typeface="ITC Avant Garde Gothic Bold"/>
                <a:sym typeface="ITC Avant Garde Gothic Bold"/>
              </a:rPr>
              <a:t> are everywhere!</a:t>
            </a:r>
          </a:p>
        </p:txBody>
      </p:sp>
    </p:spTree>
  </p:cSld>
  <p:clrMapOvr>
    <a:masterClrMapping/>
  </p:clrMapOvr>
  <p:transition spd="fast">
    <p:fade/>
  </p:transition>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669217" y="1780552"/>
            <a:ext cx="16143225" cy="5387085"/>
          </a:xfrm>
          <a:prstGeom prst="rect">
            <a:avLst/>
          </a:prstGeom>
        </p:spPr>
        <p:txBody>
          <a:bodyPr anchor="t" rtlCol="false" tIns="0" lIns="0" bIns="0" rIns="0">
            <a:spAutoFit/>
          </a:bodyPr>
          <a:lstStyle/>
          <a:p>
            <a:pPr algn="l" marL="885192" indent="-442596" lvl="1">
              <a:lnSpc>
                <a:spcPts val="7052"/>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Energy: renewable energy, energy</a:t>
            </a:r>
            <a:r>
              <a:rPr lang="en-US" b="true" sz="4100" spc="94">
                <a:solidFill>
                  <a:srgbClr val="44433F"/>
                </a:solidFill>
                <a:latin typeface="ITC Avant Garde Gothic Bold"/>
                <a:ea typeface="ITC Avant Garde Gothic Bold"/>
                <a:cs typeface="ITC Avant Garde Gothic Bold"/>
                <a:sym typeface="ITC Avant Garde Gothic Bold"/>
              </a:rPr>
              <a:t> saving</a:t>
            </a:r>
          </a:p>
          <a:p>
            <a:pPr algn="l" marL="885192" indent="-442596" lvl="1">
              <a:lnSpc>
                <a:spcPts val="7052"/>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Agriculture: sustainable farming, water management</a:t>
            </a:r>
          </a:p>
          <a:p>
            <a:pPr algn="l" marL="885192" indent="-442596" lvl="1">
              <a:lnSpc>
                <a:spcPts val="7052"/>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Construction: eco-friendly buildings</a:t>
            </a:r>
          </a:p>
          <a:p>
            <a:pPr algn="l" marL="885192" indent="-442596" lvl="1">
              <a:lnSpc>
                <a:spcPts val="7052"/>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Transportation: low-emission transport</a:t>
            </a:r>
          </a:p>
          <a:p>
            <a:pPr algn="l" marL="885192" indent="-442596" lvl="1">
              <a:lnSpc>
                <a:spcPts val="7052"/>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Education: environmental awareness</a:t>
            </a:r>
          </a:p>
          <a:p>
            <a:pPr algn="ctr">
              <a:lnSpc>
                <a:spcPts val="7052"/>
              </a:lnSpc>
            </a:pPr>
          </a:p>
        </p:txBody>
      </p:sp>
      <p:grpSp>
        <p:nvGrpSpPr>
          <p:cNvPr name="Group 3" id="3"/>
          <p:cNvGrpSpPr/>
          <p:nvPr/>
        </p:nvGrpSpPr>
        <p:grpSpPr>
          <a:xfrm rot="0">
            <a:off x="1880518" y="6686199"/>
            <a:ext cx="14526965" cy="2572101"/>
            <a:chOff x="0" y="0"/>
            <a:chExt cx="19369286" cy="3429468"/>
          </a:xfrm>
        </p:grpSpPr>
        <p:sp>
          <p:nvSpPr>
            <p:cNvPr name="Freeform 4" id="4"/>
            <p:cNvSpPr/>
            <p:nvPr/>
          </p:nvSpPr>
          <p:spPr>
            <a:xfrm flipH="false" flipV="false" rot="0">
              <a:off x="0" y="146478"/>
              <a:ext cx="2361809" cy="3077275"/>
            </a:xfrm>
            <a:custGeom>
              <a:avLst/>
              <a:gdLst/>
              <a:ahLst/>
              <a:cxnLst/>
              <a:rect r="r" b="b" t="t" l="l"/>
              <a:pathLst>
                <a:path h="3077275" w="2361809">
                  <a:moveTo>
                    <a:pt x="0" y="0"/>
                  </a:moveTo>
                  <a:lnTo>
                    <a:pt x="2361809" y="0"/>
                  </a:lnTo>
                  <a:lnTo>
                    <a:pt x="2361809" y="3077275"/>
                  </a:lnTo>
                  <a:lnTo>
                    <a:pt x="0" y="307727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false" flipV="false" rot="0">
              <a:off x="3881613" y="42580"/>
              <a:ext cx="2332401" cy="3285071"/>
            </a:xfrm>
            <a:custGeom>
              <a:avLst/>
              <a:gdLst/>
              <a:ahLst/>
              <a:cxnLst/>
              <a:rect r="r" b="b" t="t" l="l"/>
              <a:pathLst>
                <a:path h="3285071" w="2332401">
                  <a:moveTo>
                    <a:pt x="0" y="0"/>
                  </a:moveTo>
                  <a:lnTo>
                    <a:pt x="2332401" y="0"/>
                  </a:lnTo>
                  <a:lnTo>
                    <a:pt x="2332401" y="3285072"/>
                  </a:lnTo>
                  <a:lnTo>
                    <a:pt x="0" y="328507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12578697" y="0"/>
              <a:ext cx="2599291" cy="3370232"/>
            </a:xfrm>
            <a:custGeom>
              <a:avLst/>
              <a:gdLst/>
              <a:ahLst/>
              <a:cxnLst/>
              <a:rect r="r" b="b" t="t" l="l"/>
              <a:pathLst>
                <a:path h="3370232" w="2599291">
                  <a:moveTo>
                    <a:pt x="0" y="0"/>
                  </a:moveTo>
                  <a:lnTo>
                    <a:pt x="2599292" y="0"/>
                  </a:lnTo>
                  <a:lnTo>
                    <a:pt x="2599292" y="3370232"/>
                  </a:lnTo>
                  <a:lnTo>
                    <a:pt x="0" y="337023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7" id="7"/>
            <p:cNvSpPr/>
            <p:nvPr/>
          </p:nvSpPr>
          <p:spPr>
            <a:xfrm flipH="false" flipV="false" rot="0">
              <a:off x="7738014" y="379949"/>
              <a:ext cx="3316684" cy="2947703"/>
            </a:xfrm>
            <a:custGeom>
              <a:avLst/>
              <a:gdLst/>
              <a:ahLst/>
              <a:cxnLst/>
              <a:rect r="r" b="b" t="t" l="l"/>
              <a:pathLst>
                <a:path h="2947703" w="3316684">
                  <a:moveTo>
                    <a:pt x="0" y="0"/>
                  </a:moveTo>
                  <a:lnTo>
                    <a:pt x="3316683" y="0"/>
                  </a:lnTo>
                  <a:lnTo>
                    <a:pt x="3316683" y="2947703"/>
                  </a:lnTo>
                  <a:lnTo>
                    <a:pt x="0" y="2947703"/>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8" id="8"/>
            <p:cNvSpPr/>
            <p:nvPr/>
          </p:nvSpPr>
          <p:spPr>
            <a:xfrm flipH="false" flipV="false" rot="0">
              <a:off x="16206088" y="278132"/>
              <a:ext cx="3163198" cy="3151336"/>
            </a:xfrm>
            <a:custGeom>
              <a:avLst/>
              <a:gdLst/>
              <a:ahLst/>
              <a:cxnLst/>
              <a:rect r="r" b="b" t="t" l="l"/>
              <a:pathLst>
                <a:path h="3151336" w="3163198">
                  <a:moveTo>
                    <a:pt x="0" y="0"/>
                  </a:moveTo>
                  <a:lnTo>
                    <a:pt x="3163198" y="0"/>
                  </a:lnTo>
                  <a:lnTo>
                    <a:pt x="3163198" y="3151336"/>
                  </a:lnTo>
                  <a:lnTo>
                    <a:pt x="0" y="3151336"/>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grpSp>
      <p:sp>
        <p:nvSpPr>
          <p:cNvPr name="TextBox 9" id="9"/>
          <p:cNvSpPr txBox="true"/>
          <p:nvPr/>
        </p:nvSpPr>
        <p:spPr>
          <a:xfrm rot="0">
            <a:off x="1028700" y="384683"/>
            <a:ext cx="15783742" cy="1297560"/>
          </a:xfrm>
          <a:prstGeom prst="rect">
            <a:avLst/>
          </a:prstGeom>
        </p:spPr>
        <p:txBody>
          <a:bodyPr anchor="t" rtlCol="false" tIns="0" lIns="0" bIns="0" rIns="0">
            <a:spAutoFit/>
          </a:bodyPr>
          <a:lstStyle/>
          <a:p>
            <a:pPr algn="l">
              <a:lnSpc>
                <a:spcPts val="8428"/>
              </a:lnSpc>
            </a:pPr>
            <a:r>
              <a:rPr lang="en-US" b="true" sz="8600" spc="-172">
                <a:solidFill>
                  <a:srgbClr val="B4DB79"/>
                </a:solidFill>
                <a:latin typeface="ITC Avant Garde Gothic Bold"/>
                <a:ea typeface="ITC Avant Garde Gothic Bold"/>
                <a:cs typeface="ITC Avant Garde Gothic Bold"/>
                <a:sym typeface="ITC Avant Garde Gothic Bold"/>
              </a:rPr>
              <a:t>Green skills</a:t>
            </a:r>
            <a:r>
              <a:rPr lang="en-US" b="true" sz="8600" spc="-172">
                <a:solidFill>
                  <a:srgbClr val="44433F"/>
                </a:solidFill>
                <a:latin typeface="ITC Avant Garde Gothic Bold"/>
                <a:ea typeface="ITC Avant Garde Gothic Bold"/>
                <a:cs typeface="ITC Avant Garde Gothic Bold"/>
                <a:sym typeface="ITC Avant Garde Gothic Bold"/>
              </a:rPr>
              <a:t> are everywhere!</a:t>
            </a:r>
          </a:p>
        </p:txBody>
      </p:sp>
    </p:spTree>
  </p:cSld>
  <p:clrMapOvr>
    <a:masterClrMapping/>
  </p:clrMapOvr>
  <p:transition spd="fast">
    <p:fade/>
  </p:transition>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1615562" y="1028700"/>
            <a:ext cx="6151785" cy="8664485"/>
          </a:xfrm>
          <a:custGeom>
            <a:avLst/>
            <a:gdLst/>
            <a:ahLst/>
            <a:cxnLst/>
            <a:rect r="r" b="b" t="t" l="l"/>
            <a:pathLst>
              <a:path h="8664485" w="6151785">
                <a:moveTo>
                  <a:pt x="0" y="0"/>
                </a:moveTo>
                <a:lnTo>
                  <a:pt x="6151784" y="0"/>
                </a:lnTo>
                <a:lnTo>
                  <a:pt x="6151784" y="8664485"/>
                </a:lnTo>
                <a:lnTo>
                  <a:pt x="0" y="8664485"/>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2251440" y="2264456"/>
            <a:ext cx="2877939" cy="3197710"/>
          </a:xfrm>
          <a:custGeom>
            <a:avLst/>
            <a:gdLst/>
            <a:ahLst/>
            <a:cxnLst/>
            <a:rect r="r" b="b" t="t" l="l"/>
            <a:pathLst>
              <a:path h="3197710" w="2877939">
                <a:moveTo>
                  <a:pt x="0" y="0"/>
                </a:moveTo>
                <a:lnTo>
                  <a:pt x="2877938" y="0"/>
                </a:lnTo>
                <a:lnTo>
                  <a:pt x="2877938" y="3197709"/>
                </a:lnTo>
                <a:lnTo>
                  <a:pt x="0" y="3197709"/>
                </a:lnTo>
                <a:lnTo>
                  <a:pt x="0" y="0"/>
                </a:lnTo>
                <a:close/>
              </a:path>
            </a:pathLst>
          </a:custGeom>
          <a:blipFill>
            <a:blip r:embed="rId4"/>
            <a:stretch>
              <a:fillRect l="0" t="0" r="0" b="0"/>
            </a:stretch>
          </a:blipFill>
        </p:spPr>
      </p:sp>
      <p:sp>
        <p:nvSpPr>
          <p:cNvPr name="Freeform 4" id="4"/>
          <p:cNvSpPr/>
          <p:nvPr/>
        </p:nvSpPr>
        <p:spPr>
          <a:xfrm flipH="false" flipV="false" rot="0">
            <a:off x="897327" y="2091432"/>
            <a:ext cx="2447995" cy="3370733"/>
          </a:xfrm>
          <a:custGeom>
            <a:avLst/>
            <a:gdLst/>
            <a:ahLst/>
            <a:cxnLst/>
            <a:rect r="r" b="b" t="t" l="l"/>
            <a:pathLst>
              <a:path h="3370733" w="2447995">
                <a:moveTo>
                  <a:pt x="0" y="0"/>
                </a:moveTo>
                <a:lnTo>
                  <a:pt x="2447995" y="0"/>
                </a:lnTo>
                <a:lnTo>
                  <a:pt x="2447995" y="3370733"/>
                </a:lnTo>
                <a:lnTo>
                  <a:pt x="0" y="3370733"/>
                </a:lnTo>
                <a:lnTo>
                  <a:pt x="0" y="0"/>
                </a:lnTo>
                <a:close/>
              </a:path>
            </a:pathLst>
          </a:custGeom>
          <a:blipFill>
            <a:blip r:embed="rId5"/>
            <a:stretch>
              <a:fillRect l="0" t="0" r="0" b="0"/>
            </a:stretch>
          </a:blipFill>
        </p:spPr>
      </p:sp>
      <p:sp>
        <p:nvSpPr>
          <p:cNvPr name="Freeform 5" id="5"/>
          <p:cNvSpPr/>
          <p:nvPr/>
        </p:nvSpPr>
        <p:spPr>
          <a:xfrm flipH="false" flipV="false" rot="0">
            <a:off x="3522060" y="3684216"/>
            <a:ext cx="3374544" cy="3353453"/>
          </a:xfrm>
          <a:custGeom>
            <a:avLst/>
            <a:gdLst/>
            <a:ahLst/>
            <a:cxnLst/>
            <a:rect r="r" b="b" t="t" l="l"/>
            <a:pathLst>
              <a:path h="3353453" w="3374544">
                <a:moveTo>
                  <a:pt x="0" y="0"/>
                </a:moveTo>
                <a:lnTo>
                  <a:pt x="3374544" y="0"/>
                </a:lnTo>
                <a:lnTo>
                  <a:pt x="3374544" y="3353453"/>
                </a:lnTo>
                <a:lnTo>
                  <a:pt x="0" y="335345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6" id="6"/>
          <p:cNvSpPr/>
          <p:nvPr/>
        </p:nvSpPr>
        <p:spPr>
          <a:xfrm flipH="false" flipV="false" rot="0">
            <a:off x="6896604" y="6045284"/>
            <a:ext cx="4047934" cy="4114800"/>
          </a:xfrm>
          <a:custGeom>
            <a:avLst/>
            <a:gdLst/>
            <a:ahLst/>
            <a:cxnLst/>
            <a:rect r="r" b="b" t="t" l="l"/>
            <a:pathLst>
              <a:path h="4114800" w="4047934">
                <a:moveTo>
                  <a:pt x="0" y="0"/>
                </a:moveTo>
                <a:lnTo>
                  <a:pt x="4047934" y="0"/>
                </a:lnTo>
                <a:lnTo>
                  <a:pt x="4047934"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7" id="7"/>
          <p:cNvSpPr/>
          <p:nvPr/>
        </p:nvSpPr>
        <p:spPr>
          <a:xfrm flipH="false" flipV="false" rot="0">
            <a:off x="11323848" y="7609479"/>
            <a:ext cx="3367606" cy="2083706"/>
          </a:xfrm>
          <a:custGeom>
            <a:avLst/>
            <a:gdLst/>
            <a:ahLst/>
            <a:cxnLst/>
            <a:rect r="r" b="b" t="t" l="l"/>
            <a:pathLst>
              <a:path h="2083706" w="3367606">
                <a:moveTo>
                  <a:pt x="0" y="0"/>
                </a:moveTo>
                <a:lnTo>
                  <a:pt x="3367606" y="0"/>
                </a:lnTo>
                <a:lnTo>
                  <a:pt x="3367606" y="2083706"/>
                </a:lnTo>
                <a:lnTo>
                  <a:pt x="0" y="2083706"/>
                </a:lnTo>
                <a:lnTo>
                  <a:pt x="0" y="0"/>
                </a:lnTo>
                <a:close/>
              </a:path>
            </a:pathLst>
          </a:custGeom>
          <a:blipFill>
            <a:blip r:embed="rId10"/>
            <a:stretch>
              <a:fillRect l="0" t="0" r="0" b="0"/>
            </a:stretch>
          </a:blipFill>
        </p:spPr>
      </p:sp>
      <p:sp>
        <p:nvSpPr>
          <p:cNvPr name="Freeform 8" id="8"/>
          <p:cNvSpPr/>
          <p:nvPr/>
        </p:nvSpPr>
        <p:spPr>
          <a:xfrm flipH="false" flipV="false" rot="0">
            <a:off x="202050" y="5784164"/>
            <a:ext cx="4619116" cy="4136034"/>
          </a:xfrm>
          <a:custGeom>
            <a:avLst/>
            <a:gdLst/>
            <a:ahLst/>
            <a:cxnLst/>
            <a:rect r="r" b="b" t="t" l="l"/>
            <a:pathLst>
              <a:path h="4136034" w="4619116">
                <a:moveTo>
                  <a:pt x="0" y="0"/>
                </a:moveTo>
                <a:lnTo>
                  <a:pt x="4619117" y="0"/>
                </a:lnTo>
                <a:lnTo>
                  <a:pt x="4619117" y="4136034"/>
                </a:lnTo>
                <a:lnTo>
                  <a:pt x="0" y="4136034"/>
                </a:lnTo>
                <a:lnTo>
                  <a:pt x="0" y="0"/>
                </a:lnTo>
                <a:close/>
              </a:path>
            </a:pathLst>
          </a:custGeom>
          <a:blipFill>
            <a:blip r:embed="rId11"/>
            <a:stretch>
              <a:fillRect l="0" t="0" r="0" b="0"/>
            </a:stretch>
          </a:blipFill>
        </p:spPr>
      </p:sp>
      <p:sp>
        <p:nvSpPr>
          <p:cNvPr name="Freeform 9" id="9"/>
          <p:cNvSpPr/>
          <p:nvPr/>
        </p:nvSpPr>
        <p:spPr>
          <a:xfrm flipH="false" flipV="false" rot="0">
            <a:off x="6719866" y="2091432"/>
            <a:ext cx="3791388" cy="3052068"/>
          </a:xfrm>
          <a:custGeom>
            <a:avLst/>
            <a:gdLst/>
            <a:ahLst/>
            <a:cxnLst/>
            <a:rect r="r" b="b" t="t" l="l"/>
            <a:pathLst>
              <a:path h="3052068" w="3791388">
                <a:moveTo>
                  <a:pt x="0" y="0"/>
                </a:moveTo>
                <a:lnTo>
                  <a:pt x="3791389" y="0"/>
                </a:lnTo>
                <a:lnTo>
                  <a:pt x="3791389" y="3052068"/>
                </a:lnTo>
                <a:lnTo>
                  <a:pt x="0" y="3052068"/>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TextBox 10" id="10"/>
          <p:cNvSpPr txBox="true"/>
          <p:nvPr/>
        </p:nvSpPr>
        <p:spPr>
          <a:xfrm rot="0">
            <a:off x="1028700" y="384683"/>
            <a:ext cx="15783742" cy="1297560"/>
          </a:xfrm>
          <a:prstGeom prst="rect">
            <a:avLst/>
          </a:prstGeom>
        </p:spPr>
        <p:txBody>
          <a:bodyPr anchor="t" rtlCol="false" tIns="0" lIns="0" bIns="0" rIns="0">
            <a:spAutoFit/>
          </a:bodyPr>
          <a:lstStyle/>
          <a:p>
            <a:pPr algn="l">
              <a:lnSpc>
                <a:spcPts val="8428"/>
              </a:lnSpc>
            </a:pPr>
            <a:r>
              <a:rPr lang="en-US" b="true" sz="8600" spc="-172">
                <a:solidFill>
                  <a:srgbClr val="B4DB79"/>
                </a:solidFill>
                <a:latin typeface="ITC Avant Garde Gothic Bold"/>
                <a:ea typeface="ITC Avant Garde Gothic Bold"/>
                <a:cs typeface="ITC Avant Garde Gothic Bold"/>
                <a:sym typeface="ITC Avant Garde Gothic Bold"/>
              </a:rPr>
              <a:t>Green skills</a:t>
            </a:r>
            <a:r>
              <a:rPr lang="en-US" b="true" sz="8600" spc="-172">
                <a:solidFill>
                  <a:srgbClr val="44433F"/>
                </a:solidFill>
                <a:latin typeface="ITC Avant Garde Gothic Bold"/>
                <a:ea typeface="ITC Avant Garde Gothic Bold"/>
                <a:cs typeface="ITC Avant Garde Gothic Bold"/>
                <a:sym typeface="ITC Avant Garde Gothic Bold"/>
              </a:rPr>
              <a:t> in Everyday Life</a:t>
            </a:r>
          </a:p>
        </p:txBody>
      </p:sp>
      <p:sp>
        <p:nvSpPr>
          <p:cNvPr name="TextBox 11" id="11"/>
          <p:cNvSpPr txBox="true"/>
          <p:nvPr/>
        </p:nvSpPr>
        <p:spPr>
          <a:xfrm rot="0">
            <a:off x="11615562" y="2926685"/>
            <a:ext cx="4149695" cy="1758950"/>
          </a:xfrm>
          <a:prstGeom prst="rect">
            <a:avLst/>
          </a:prstGeom>
        </p:spPr>
        <p:txBody>
          <a:bodyPr anchor="t" rtlCol="false" tIns="0" lIns="0" bIns="0" rIns="0">
            <a:spAutoFit/>
          </a:bodyPr>
          <a:lstStyle/>
          <a:p>
            <a:pPr algn="ctr">
              <a:lnSpc>
                <a:spcPts val="7000"/>
              </a:lnSpc>
            </a:pPr>
            <a:r>
              <a:rPr lang="en-US" b="true" sz="5000" spc="-100">
                <a:solidFill>
                  <a:srgbClr val="44433F"/>
                </a:solidFill>
                <a:latin typeface="Romana Semi-Bold"/>
                <a:ea typeface="Romana Semi-Bold"/>
                <a:cs typeface="Romana Semi-Bold"/>
                <a:sym typeface="Romana Semi-Bold"/>
              </a:rPr>
              <a:t>Small actions</a:t>
            </a:r>
          </a:p>
          <a:p>
            <a:pPr algn="ctr">
              <a:lnSpc>
                <a:spcPts val="7000"/>
              </a:lnSpc>
              <a:spcBef>
                <a:spcPct val="0"/>
              </a:spcBef>
            </a:pPr>
            <a:r>
              <a:rPr lang="en-US" b="true" sz="5000" spc="-100">
                <a:solidFill>
                  <a:srgbClr val="44433F"/>
                </a:solidFill>
                <a:latin typeface="Romana Semi-Bold"/>
                <a:ea typeface="Romana Semi-Bold"/>
                <a:cs typeface="Romana Semi-Bold"/>
                <a:sym typeface="Romana Semi-Bold"/>
              </a:rPr>
              <a:t>matter!</a:t>
            </a:r>
          </a:p>
        </p:txBody>
      </p:sp>
    </p:spTree>
  </p:cSld>
  <p:clrMapOvr>
    <a:masterClrMapping/>
  </p:clrMapOvr>
  <p:transition spd="fast">
    <p:fade/>
  </p:transition>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TextBox 2" id="2"/>
          <p:cNvSpPr txBox="true"/>
          <p:nvPr/>
        </p:nvSpPr>
        <p:spPr>
          <a:xfrm rot="0">
            <a:off x="293383" y="3871215"/>
            <a:ext cx="16143225" cy="5387085"/>
          </a:xfrm>
          <a:prstGeom prst="rect">
            <a:avLst/>
          </a:prstGeom>
        </p:spPr>
        <p:txBody>
          <a:bodyPr anchor="t" rtlCol="false" tIns="0" lIns="0" bIns="0" rIns="0">
            <a:spAutoFit/>
          </a:bodyPr>
          <a:lstStyle/>
          <a:p>
            <a:pPr algn="l">
              <a:lnSpc>
                <a:spcPts val="7052"/>
              </a:lnSpc>
            </a:pPr>
            <a:r>
              <a:rPr lang="en-US" sz="4100" spc="94" b="true">
                <a:solidFill>
                  <a:srgbClr val="44433F"/>
                </a:solidFill>
                <a:latin typeface="ITC Avant Garde Gothic Bold"/>
                <a:ea typeface="ITC Avant Garde Gothic Bold"/>
                <a:cs typeface="ITC Avant Garde Gothic Bold"/>
                <a:sym typeface="ITC Avant Garde Gothic Bold"/>
              </a:rPr>
              <a:t>Ask yourself:</a:t>
            </a:r>
          </a:p>
          <a:p>
            <a:pPr algn="l" marL="885192" indent="-442596" lvl="1">
              <a:lnSpc>
                <a:spcPts val="7052"/>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How can I be</a:t>
            </a:r>
            <a:r>
              <a:rPr lang="en-US" b="true" sz="4100" spc="94">
                <a:solidFill>
                  <a:srgbClr val="44433F"/>
                </a:solidFill>
                <a:latin typeface="ITC Avant Garde Gothic Bold"/>
                <a:ea typeface="ITC Avant Garde Gothic Bold"/>
                <a:cs typeface="ITC Avant Garde Gothic Bold"/>
                <a:sym typeface="ITC Avant Garde Gothic Bold"/>
              </a:rPr>
              <a:t> more sustainable at school?</a:t>
            </a:r>
          </a:p>
          <a:p>
            <a:pPr algn="l" marL="885192" indent="-442596" lvl="1">
              <a:lnSpc>
                <a:spcPts val="7052"/>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How can I influence my community?</a:t>
            </a:r>
          </a:p>
          <a:p>
            <a:pPr algn="l" marL="885192" indent="-442596" lvl="1">
              <a:lnSpc>
                <a:spcPts val="7052"/>
              </a:lnSpc>
              <a:buFont typeface="Arial"/>
              <a:buChar char="•"/>
            </a:pPr>
            <a:r>
              <a:rPr lang="en-US" b="true" sz="4100" spc="94">
                <a:solidFill>
                  <a:srgbClr val="44433F"/>
                </a:solidFill>
                <a:latin typeface="ITC Avant Garde Gothic Bold"/>
                <a:ea typeface="ITC Avant Garde Gothic Bold"/>
                <a:cs typeface="ITC Avant Garde Gothic Bold"/>
                <a:sym typeface="ITC Avant Garde Gothic Bold"/>
              </a:rPr>
              <a:t>What small change can I start today?</a:t>
            </a:r>
          </a:p>
          <a:p>
            <a:pPr algn="l">
              <a:lnSpc>
                <a:spcPts val="7052"/>
              </a:lnSpc>
            </a:pPr>
          </a:p>
          <a:p>
            <a:pPr algn="ctr">
              <a:lnSpc>
                <a:spcPts val="7052"/>
              </a:lnSpc>
            </a:pPr>
          </a:p>
        </p:txBody>
      </p:sp>
      <p:sp>
        <p:nvSpPr>
          <p:cNvPr name="TextBox 3" id="3"/>
          <p:cNvSpPr txBox="true"/>
          <p:nvPr/>
        </p:nvSpPr>
        <p:spPr>
          <a:xfrm rot="0">
            <a:off x="1028700" y="394208"/>
            <a:ext cx="15783742" cy="3244329"/>
          </a:xfrm>
          <a:prstGeom prst="rect">
            <a:avLst/>
          </a:prstGeom>
        </p:spPr>
        <p:txBody>
          <a:bodyPr anchor="t" rtlCol="false" tIns="0" lIns="0" bIns="0" rIns="0">
            <a:spAutoFit/>
          </a:bodyPr>
          <a:lstStyle/>
          <a:p>
            <a:pPr algn="ctr">
              <a:lnSpc>
                <a:spcPts val="11563"/>
              </a:lnSpc>
            </a:pPr>
            <a:r>
              <a:rPr lang="en-US" b="true" sz="11799" spc="-235">
                <a:solidFill>
                  <a:srgbClr val="B4DB79"/>
                </a:solidFill>
                <a:latin typeface="ITC Avant Garde Gothic Bold"/>
                <a:ea typeface="ITC Avant Garde Gothic Bold"/>
                <a:cs typeface="ITC Avant Garde Gothic Bold"/>
                <a:sym typeface="ITC Avant Garde Gothic Bold"/>
              </a:rPr>
              <a:t>You </a:t>
            </a:r>
            <a:r>
              <a:rPr lang="en-US" b="true" sz="11799" spc="-235">
                <a:solidFill>
                  <a:srgbClr val="44433F"/>
                </a:solidFill>
                <a:latin typeface="ITC Avant Garde Gothic Bold"/>
                <a:ea typeface="ITC Avant Garde Gothic Bold"/>
                <a:cs typeface="ITC Avant Garde Gothic Bold"/>
                <a:sym typeface="ITC Avant Garde Gothic Bold"/>
              </a:rPr>
              <a:t>can make a difference!</a:t>
            </a:r>
          </a:p>
        </p:txBody>
      </p:sp>
      <p:grpSp>
        <p:nvGrpSpPr>
          <p:cNvPr name="Group 4" id="4"/>
          <p:cNvGrpSpPr/>
          <p:nvPr/>
        </p:nvGrpSpPr>
        <p:grpSpPr>
          <a:xfrm rot="0">
            <a:off x="10637342" y="2690482"/>
            <a:ext cx="9830789" cy="7596518"/>
            <a:chOff x="0" y="0"/>
            <a:chExt cx="13107718" cy="10128691"/>
          </a:xfrm>
        </p:grpSpPr>
        <p:sp>
          <p:nvSpPr>
            <p:cNvPr name="Freeform 5" id="5"/>
            <p:cNvSpPr/>
            <p:nvPr/>
          </p:nvSpPr>
          <p:spPr>
            <a:xfrm flipH="false" flipV="false" rot="0">
              <a:off x="3215574" y="1726060"/>
              <a:ext cx="6676570" cy="6676570"/>
            </a:xfrm>
            <a:custGeom>
              <a:avLst/>
              <a:gdLst/>
              <a:ahLst/>
              <a:cxnLst/>
              <a:rect r="r" b="b" t="t" l="l"/>
              <a:pathLst>
                <a:path h="6676570" w="6676570">
                  <a:moveTo>
                    <a:pt x="0" y="0"/>
                  </a:moveTo>
                  <a:lnTo>
                    <a:pt x="6676570" y="0"/>
                  </a:lnTo>
                  <a:lnTo>
                    <a:pt x="6676570" y="6676571"/>
                  </a:lnTo>
                  <a:lnTo>
                    <a:pt x="0" y="6676571"/>
                  </a:lnTo>
                  <a:lnTo>
                    <a:pt x="0" y="0"/>
                  </a:lnTo>
                  <a:close/>
                </a:path>
              </a:pathLst>
            </a:custGeom>
            <a:blipFill>
              <a:blip r:embed="rId2"/>
              <a:stretch>
                <a:fillRect l="0" t="0" r="0" b="0"/>
              </a:stretch>
            </a:blipFill>
          </p:spPr>
        </p:sp>
        <p:sp>
          <p:nvSpPr>
            <p:cNvPr name="Freeform 6" id="6"/>
            <p:cNvSpPr/>
            <p:nvPr/>
          </p:nvSpPr>
          <p:spPr>
            <a:xfrm flipH="false" flipV="false" rot="0">
              <a:off x="0" y="0"/>
              <a:ext cx="13107718" cy="10128691"/>
            </a:xfrm>
            <a:custGeom>
              <a:avLst/>
              <a:gdLst/>
              <a:ahLst/>
              <a:cxnLst/>
              <a:rect r="r" b="b" t="t" l="l"/>
              <a:pathLst>
                <a:path h="10128691" w="13107718">
                  <a:moveTo>
                    <a:pt x="0" y="0"/>
                  </a:moveTo>
                  <a:lnTo>
                    <a:pt x="13107718" y="0"/>
                  </a:lnTo>
                  <a:lnTo>
                    <a:pt x="13107718" y="10128691"/>
                  </a:lnTo>
                  <a:lnTo>
                    <a:pt x="0" y="10128691"/>
                  </a:lnTo>
                  <a:lnTo>
                    <a:pt x="0" y="0"/>
                  </a:lnTo>
                  <a:close/>
                </a:path>
              </a:pathLst>
            </a:custGeom>
            <a:blipFill>
              <a:blip r:embed="rId3"/>
              <a:stretch>
                <a:fillRect l="0" t="0" r="0" b="0"/>
              </a:stretch>
            </a:blipFill>
          </p:spPr>
        </p:sp>
      </p:grpSp>
    </p:spTree>
  </p:cSld>
  <p:clrMapOvr>
    <a:masterClrMapping/>
  </p:clrMapOvr>
  <p:transition spd="fast">
    <p:fade/>
  </p:transition>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028700" y="1260890"/>
            <a:ext cx="16230600" cy="8013859"/>
          </a:xfrm>
          <a:custGeom>
            <a:avLst/>
            <a:gdLst/>
            <a:ahLst/>
            <a:cxnLst/>
            <a:rect r="r" b="b" t="t" l="l"/>
            <a:pathLst>
              <a:path h="8013859" w="16230600">
                <a:moveTo>
                  <a:pt x="0" y="0"/>
                </a:moveTo>
                <a:lnTo>
                  <a:pt x="16230600" y="0"/>
                </a:lnTo>
                <a:lnTo>
                  <a:pt x="16230600" y="8013859"/>
                </a:lnTo>
                <a:lnTo>
                  <a:pt x="0" y="8013859"/>
                </a:lnTo>
                <a:lnTo>
                  <a:pt x="0" y="0"/>
                </a:lnTo>
                <a:close/>
              </a:path>
            </a:pathLst>
          </a:custGeom>
          <a:blipFill>
            <a:blip r:embed="rId2">
              <a:alphaModFix amt="31999"/>
            </a:blip>
            <a:stretch>
              <a:fillRect l="0" t="0" r="0" b="0"/>
            </a:stretch>
          </a:blipFill>
        </p:spPr>
      </p:sp>
      <p:sp>
        <p:nvSpPr>
          <p:cNvPr name="Freeform 3" id="3"/>
          <p:cNvSpPr/>
          <p:nvPr/>
        </p:nvSpPr>
        <p:spPr>
          <a:xfrm flipH="false" flipV="false" rot="0">
            <a:off x="6183458" y="7135470"/>
            <a:ext cx="1899543" cy="1899543"/>
          </a:xfrm>
          <a:custGeom>
            <a:avLst/>
            <a:gdLst/>
            <a:ahLst/>
            <a:cxnLst/>
            <a:rect r="r" b="b" t="t" l="l"/>
            <a:pathLst>
              <a:path h="1899543" w="1899543">
                <a:moveTo>
                  <a:pt x="0" y="0"/>
                </a:moveTo>
                <a:lnTo>
                  <a:pt x="1899543" y="0"/>
                </a:lnTo>
                <a:lnTo>
                  <a:pt x="1899543" y="1899543"/>
                </a:lnTo>
                <a:lnTo>
                  <a:pt x="0" y="1899543"/>
                </a:lnTo>
                <a:lnTo>
                  <a:pt x="0" y="0"/>
                </a:lnTo>
                <a:close/>
              </a:path>
            </a:pathLst>
          </a:custGeom>
          <a:blipFill>
            <a:blip r:embed="rId3"/>
            <a:stretch>
              <a:fillRect l="0" t="0" r="0" b="0"/>
            </a:stretch>
          </a:blipFill>
        </p:spPr>
      </p:sp>
      <p:sp>
        <p:nvSpPr>
          <p:cNvPr name="Freeform 4" id="4"/>
          <p:cNvSpPr/>
          <p:nvPr/>
        </p:nvSpPr>
        <p:spPr>
          <a:xfrm flipH="false" flipV="false" rot="0">
            <a:off x="8276027" y="7589347"/>
            <a:ext cx="4457484" cy="991790"/>
          </a:xfrm>
          <a:custGeom>
            <a:avLst/>
            <a:gdLst/>
            <a:ahLst/>
            <a:cxnLst/>
            <a:rect r="r" b="b" t="t" l="l"/>
            <a:pathLst>
              <a:path h="991790" w="4457484">
                <a:moveTo>
                  <a:pt x="0" y="0"/>
                </a:moveTo>
                <a:lnTo>
                  <a:pt x="4457483" y="0"/>
                </a:lnTo>
                <a:lnTo>
                  <a:pt x="4457483" y="991790"/>
                </a:lnTo>
                <a:lnTo>
                  <a:pt x="0" y="991790"/>
                </a:lnTo>
                <a:lnTo>
                  <a:pt x="0" y="0"/>
                </a:lnTo>
                <a:close/>
              </a:path>
            </a:pathLst>
          </a:custGeom>
          <a:blipFill>
            <a:blip r:embed="rId4"/>
            <a:stretch>
              <a:fillRect l="0" t="0" r="0" b="0"/>
            </a:stretch>
          </a:blipFill>
        </p:spPr>
      </p:sp>
      <p:sp>
        <p:nvSpPr>
          <p:cNvPr name="Freeform 5" id="5"/>
          <p:cNvSpPr/>
          <p:nvPr/>
        </p:nvSpPr>
        <p:spPr>
          <a:xfrm flipH="false" flipV="false" rot="0">
            <a:off x="4289388" y="7586273"/>
            <a:ext cx="1701044" cy="932079"/>
          </a:xfrm>
          <a:custGeom>
            <a:avLst/>
            <a:gdLst/>
            <a:ahLst/>
            <a:cxnLst/>
            <a:rect r="r" b="b" t="t" l="l"/>
            <a:pathLst>
              <a:path h="932079" w="1701044">
                <a:moveTo>
                  <a:pt x="0" y="0"/>
                </a:moveTo>
                <a:lnTo>
                  <a:pt x="1701044" y="0"/>
                </a:lnTo>
                <a:lnTo>
                  <a:pt x="1701044" y="932080"/>
                </a:lnTo>
                <a:lnTo>
                  <a:pt x="0" y="932080"/>
                </a:lnTo>
                <a:lnTo>
                  <a:pt x="0" y="0"/>
                </a:lnTo>
                <a:close/>
              </a:path>
            </a:pathLst>
          </a:custGeom>
          <a:blipFill>
            <a:blip r:embed="rId5"/>
            <a:stretch>
              <a:fillRect l="0" t="0" r="0" b="0"/>
            </a:stretch>
          </a:blipFill>
        </p:spPr>
      </p:sp>
      <p:grpSp>
        <p:nvGrpSpPr>
          <p:cNvPr name="Group 6" id="6"/>
          <p:cNvGrpSpPr/>
          <p:nvPr/>
        </p:nvGrpSpPr>
        <p:grpSpPr>
          <a:xfrm rot="0">
            <a:off x="12490016" y="7216105"/>
            <a:ext cx="1672417" cy="1672417"/>
            <a:chOff x="0" y="0"/>
            <a:chExt cx="812800" cy="812800"/>
          </a:xfrm>
        </p:grpSpPr>
        <p:sp>
          <p:nvSpPr>
            <p:cNvPr name="Freeform 7" id="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6"/>
              <a:stretch>
                <a:fillRect l="-14705" t="0" r="-14705" b="0"/>
              </a:stretch>
            </a:blipFill>
          </p:spPr>
        </p:sp>
      </p:grpSp>
      <p:sp>
        <p:nvSpPr>
          <p:cNvPr name="Freeform 8" id="8"/>
          <p:cNvSpPr/>
          <p:nvPr/>
        </p:nvSpPr>
        <p:spPr>
          <a:xfrm flipH="false" flipV="false" rot="0">
            <a:off x="459141" y="9239250"/>
            <a:ext cx="2143256" cy="749874"/>
          </a:xfrm>
          <a:custGeom>
            <a:avLst/>
            <a:gdLst/>
            <a:ahLst/>
            <a:cxnLst/>
            <a:rect r="r" b="b" t="t" l="l"/>
            <a:pathLst>
              <a:path h="749874" w="2143256">
                <a:moveTo>
                  <a:pt x="0" y="0"/>
                </a:moveTo>
                <a:lnTo>
                  <a:pt x="2143256" y="0"/>
                </a:lnTo>
                <a:lnTo>
                  <a:pt x="2143256" y="749874"/>
                </a:lnTo>
                <a:lnTo>
                  <a:pt x="0" y="749874"/>
                </a:lnTo>
                <a:lnTo>
                  <a:pt x="0" y="0"/>
                </a:lnTo>
                <a:close/>
              </a:path>
            </a:pathLst>
          </a:custGeom>
          <a:blipFill>
            <a:blip r:embed="rId7"/>
            <a:stretch>
              <a:fillRect l="0" t="0" r="0" b="0"/>
            </a:stretch>
          </a:blipFill>
        </p:spPr>
      </p:sp>
      <p:sp>
        <p:nvSpPr>
          <p:cNvPr name="Freeform 9" id="9"/>
          <p:cNvSpPr/>
          <p:nvPr/>
        </p:nvSpPr>
        <p:spPr>
          <a:xfrm flipH="false" flipV="false" rot="0">
            <a:off x="5695479" y="6470856"/>
            <a:ext cx="7315200" cy="54864"/>
          </a:xfrm>
          <a:custGeom>
            <a:avLst/>
            <a:gdLst/>
            <a:ahLst/>
            <a:cxnLst/>
            <a:rect r="r" b="b" t="t" l="l"/>
            <a:pathLst>
              <a:path h="54864" w="7315200">
                <a:moveTo>
                  <a:pt x="0" y="0"/>
                </a:moveTo>
                <a:lnTo>
                  <a:pt x="7315200" y="0"/>
                </a:lnTo>
                <a:lnTo>
                  <a:pt x="7315200" y="54864"/>
                </a:lnTo>
                <a:lnTo>
                  <a:pt x="0" y="54864"/>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0" id="10"/>
          <p:cNvSpPr txBox="true"/>
          <p:nvPr/>
        </p:nvSpPr>
        <p:spPr>
          <a:xfrm rot="0">
            <a:off x="5067971" y="4051506"/>
            <a:ext cx="12191329" cy="1724025"/>
          </a:xfrm>
          <a:prstGeom prst="rect">
            <a:avLst/>
          </a:prstGeom>
        </p:spPr>
        <p:txBody>
          <a:bodyPr anchor="t" rtlCol="false" tIns="0" lIns="0" bIns="0" rIns="0">
            <a:spAutoFit/>
          </a:bodyPr>
          <a:lstStyle/>
          <a:p>
            <a:pPr algn="l">
              <a:lnSpc>
                <a:spcPts val="10800"/>
              </a:lnSpc>
            </a:pPr>
            <a:r>
              <a:rPr lang="en-US" b="true" sz="12000" spc="-240">
                <a:solidFill>
                  <a:srgbClr val="44433F"/>
                </a:solidFill>
                <a:latin typeface="ITC Avant Garde Gothic Bold"/>
                <a:ea typeface="ITC Avant Garde Gothic Bold"/>
                <a:cs typeface="ITC Avant Garde Gothic Bold"/>
                <a:sym typeface="ITC Avant Garde Gothic Bold"/>
              </a:rPr>
              <a:t>Thank you. </a:t>
            </a:r>
          </a:p>
        </p:txBody>
      </p:sp>
      <p:sp>
        <p:nvSpPr>
          <p:cNvPr name="TextBox 11" id="11"/>
          <p:cNvSpPr txBox="true"/>
          <p:nvPr/>
        </p:nvSpPr>
        <p:spPr>
          <a:xfrm rot="0">
            <a:off x="3663620" y="9265224"/>
            <a:ext cx="14237114" cy="485775"/>
          </a:xfrm>
          <a:prstGeom prst="rect">
            <a:avLst/>
          </a:prstGeom>
        </p:spPr>
        <p:txBody>
          <a:bodyPr anchor="t" rtlCol="false" tIns="0" lIns="0" bIns="0" rIns="0">
            <a:spAutoFit/>
          </a:bodyPr>
          <a:lstStyle/>
          <a:p>
            <a:pPr algn="l">
              <a:lnSpc>
                <a:spcPts val="1919"/>
              </a:lnSpc>
            </a:pPr>
            <a:r>
              <a:rPr lang="en-US" sz="1599">
                <a:solidFill>
                  <a:srgbClr val="44433F"/>
                </a:solidFill>
                <a:latin typeface="Public Sans"/>
                <a:ea typeface="Public Sans"/>
                <a:cs typeface="Public Sans"/>
                <a:sym typeface="Public Sans"/>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spTree>
  </p:cSld>
  <p:clrMapOvr>
    <a:masterClrMapping/>
  </p:clrMapOvr>
  <p:transition spd="fast">
    <p:fade/>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DAG7X5040jo</dc:identifier>
  <dcterms:modified xsi:type="dcterms:W3CDTF">2011-08-01T06:04:30Z</dcterms:modified>
  <cp:revision>1</cp:revision>
  <dc:title>Green Skills EN</dc:title>
</cp:coreProperties>
</file>