
<file path=[Content_Types].xml><?xml version="1.0" encoding="utf-8"?>
<Types xmlns="http://schemas.openxmlformats.org/package/2006/content-types">
  <Default ContentType="application/x-fontdata" Extension="fntdata"/>
  <Default ContentType="image/jpeg" Extension="jpeg"/>
  <Default ContentType="image/png" Extension="png"/>
  <Default ContentType="application/vnd.openxmlformats-package.relationships+xml" Extension="rels"/>
  <Default ContentType="image/svg+xml" Extension="svg"/>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slide+xml" PartName="/ppt/slides/slide5.xml"/>
  <Override ContentType="application/vnd.openxmlformats-officedocument.presentationml.slide+xml" PartName="/ppt/slides/slide6.xml"/>
  <Override ContentType="application/vnd.openxmlformats-officedocument.presentationml.slide+xml" PartName="/ppt/slides/slide7.xml"/>
  <Override ContentType="application/vnd.openxmlformats-officedocument.presentationml.slide+xml" PartName="/ppt/slides/slide8.xml"/>
  <Override ContentType="application/vnd.openxmlformats-officedocument.presentationml.slide+xml" PartName="/ppt/slides/slide9.xml"/>
  <Override ContentType="application/vnd.openxmlformats-officedocument.presentationml.slide+xml" PartName="/ppt/slides/slide10.xml"/>
  <Override ContentType="application/vnd.openxmlformats-officedocument.presentationml.slide+xml" PartName="/ppt/slides/slide11.xml"/>
  <Override ContentType="application/vnd.openxmlformats-officedocument.presentationml.slide+xml" PartName="/ppt/slides/slide12.xml"/>
  <Override ContentType="application/vnd.openxmlformats-officedocument.presentationml.slide+xml" PartName="/ppt/slides/slide13.xml"/>
  <Override ContentType="application/vnd.openxmlformats-officedocument.presentationml.slide+xml" PartName="/ppt/slides/slide14.xml"/>
  <Override ContentType="application/vnd.openxmlformats-officedocument.presentationml.slide+xml" PartName="/ppt/slides/slide15.xml"/>
  <Override ContentType="application/vnd.openxmlformats-officedocument.presentationml.slide+xml" PartName="/ppt/slides/slide16.xml"/>
  <Override ContentType="application/vnd.openxmlformats-officedocument.presentationml.slide+xml" PartName="/ppt/slides/slide17.xml"/>
  <Override ContentType="application/vnd.openxmlformats-officedocument.presentationml.slide+xml" PartName="/ppt/slides/slide18.xml"/>
  <Override ContentType="application/vnd.openxmlformats-officedocument.presentationml.slide+xml" PartName="/ppt/slides/slide19.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Lst>
  <p:sldSz cx="18288000" cy="10287000"/>
  <p:notesSz cx="6858000" cy="9144000"/>
  <p:embeddedFontLst>
    <p:embeddedFont>
      <p:font typeface="ITC Avant Garde Gothic Bold" charset="1" panose="020B0802020202020204"/>
      <p:regular r:id="rId25"/>
    </p:embeddedFont>
    <p:embeddedFont>
      <p:font typeface="Public Sans" charset="1" panose="00000000000000000000"/>
      <p:regular r:id="rId26"/>
    </p:embeddedFont>
    <p:embeddedFont>
      <p:font typeface="ITC Avant Garde Gothic" charset="1" panose="020B0502020202020204"/>
      <p:regular r:id="rId2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slides/slide5.xml" Type="http://schemas.openxmlformats.org/officeDocument/2006/relationships/slide"/><Relationship Id="rId11" Target="slides/slide6.xml" Type="http://schemas.openxmlformats.org/officeDocument/2006/relationships/slide"/><Relationship Id="rId12" Target="slides/slide7.xml" Type="http://schemas.openxmlformats.org/officeDocument/2006/relationships/slide"/><Relationship Id="rId13" Target="slides/slide8.xml" Type="http://schemas.openxmlformats.org/officeDocument/2006/relationships/slide"/><Relationship Id="rId14" Target="slides/slide9.xml" Type="http://schemas.openxmlformats.org/officeDocument/2006/relationships/slide"/><Relationship Id="rId15" Target="slides/slide10.xml" Type="http://schemas.openxmlformats.org/officeDocument/2006/relationships/slide"/><Relationship Id="rId16" Target="slides/slide11.xml" Type="http://schemas.openxmlformats.org/officeDocument/2006/relationships/slide"/><Relationship Id="rId17" Target="slides/slide12.xml" Type="http://schemas.openxmlformats.org/officeDocument/2006/relationships/slide"/><Relationship Id="rId18" Target="slides/slide13.xml" Type="http://schemas.openxmlformats.org/officeDocument/2006/relationships/slide"/><Relationship Id="rId19" Target="slides/slide14.xml" Type="http://schemas.openxmlformats.org/officeDocument/2006/relationships/slide"/><Relationship Id="rId2" Target="presProps.xml" Type="http://schemas.openxmlformats.org/officeDocument/2006/relationships/presProps"/><Relationship Id="rId20" Target="slides/slide15.xml" Type="http://schemas.openxmlformats.org/officeDocument/2006/relationships/slide"/><Relationship Id="rId21" Target="slides/slide16.xml" Type="http://schemas.openxmlformats.org/officeDocument/2006/relationships/slide"/><Relationship Id="rId22" Target="slides/slide17.xml" Type="http://schemas.openxmlformats.org/officeDocument/2006/relationships/slide"/><Relationship Id="rId23" Target="slides/slide18.xml" Type="http://schemas.openxmlformats.org/officeDocument/2006/relationships/slide"/><Relationship Id="rId24" Target="slides/slide19.xml" Type="http://schemas.openxmlformats.org/officeDocument/2006/relationships/slide"/><Relationship Id="rId25" Target="fonts/font25.fntdata" Type="http://schemas.openxmlformats.org/officeDocument/2006/relationships/font"/><Relationship Id="rId26" Target="fonts/font26.fntdata" Type="http://schemas.openxmlformats.org/officeDocument/2006/relationships/font"/><Relationship Id="rId27" Target="fonts/font27.fntdata" Type="http://schemas.openxmlformats.org/officeDocument/2006/relationships/font"/><Relationship Id="rId3" Target="viewProps.xml" Type="http://schemas.openxmlformats.org/officeDocument/2006/relationships/viewProps"/><Relationship Id="rId4" Target="theme/theme1.xml" Type="http://schemas.openxmlformats.org/officeDocument/2006/relationships/theme"/><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 Id="rId9" Target="slides/slide4.xml" Type="http://schemas.openxmlformats.org/officeDocument/2006/relationships/slide"/></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png" Type="http://schemas.openxmlformats.org/officeDocument/2006/relationships/image"/><Relationship Id="rId4" Target="../media/image3.png" Type="http://schemas.openxmlformats.org/officeDocument/2006/relationships/image"/><Relationship Id="rId5" Target="../media/image4.png" Type="http://schemas.openxmlformats.org/officeDocument/2006/relationships/image"/><Relationship Id="rId6" Target="../media/image5.png" Type="http://schemas.openxmlformats.org/officeDocument/2006/relationships/image"/><Relationship Id="rId7" Target="../media/image6.png" Type="http://schemas.openxmlformats.org/officeDocument/2006/relationships/image"/></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7.png" Type="http://schemas.openxmlformats.org/officeDocument/2006/relationships/image"/><Relationship Id="rId3" Target="../media/image8.svg" Type="http://schemas.openxmlformats.org/officeDocument/2006/relationships/image"/></Relationships>
</file>

<file path=ppt/slides/_rels/slide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9.png" Type="http://schemas.openxmlformats.org/officeDocument/2006/relationships/image"/><Relationship Id="rId3" Target="../media/image10.svg" Type="http://schemas.openxmlformats.org/officeDocument/2006/relationships/image"/></Relationships>
</file>

<file path=ppt/slides/_rels/slide5.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1.png" Type="http://schemas.openxmlformats.org/officeDocument/2006/relationships/image"/><Relationship Id="rId3" Target="../media/image12.svg" Type="http://schemas.openxmlformats.org/officeDocument/2006/relationships/image"/></Relationships>
</file>

<file path=ppt/slides/_rels/slide6.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s>
</file>

<file path=ppt/slides/_rels/slide7.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3.png" Type="http://schemas.openxmlformats.org/officeDocument/2006/relationships/image"/><Relationship Id="rId3" Target="../media/image14.svg" Type="http://schemas.openxmlformats.org/officeDocument/2006/relationships/image"/></Relationships>
</file>

<file path=ppt/slides/_rels/slide8.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5.png" Type="http://schemas.openxmlformats.org/officeDocument/2006/relationships/image"/></Relationships>
</file>

<file path=ppt/slides/_rels/slide9.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6.png" Type="http://schemas.openxmlformats.org/officeDocument/2006/relationships/image"/><Relationship Id="rId3" Target="../media/image17.svg" Type="http://schemas.openxmlformats.org/officeDocument/2006/relationships/image"/></Relationships>
</file>

<file path=ppt/slides/_rels/slide10.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8.jpeg" Type="http://schemas.openxmlformats.org/officeDocument/2006/relationships/image"/></Relationships>
</file>

<file path=ppt/slides/_rels/slide1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8.jpeg" Type="http://schemas.openxmlformats.org/officeDocument/2006/relationships/image"/></Relationships>
</file>

<file path=ppt/slides/_rels/slide1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9.png" Type="http://schemas.openxmlformats.org/officeDocument/2006/relationships/image"/><Relationship Id="rId3" Target="../media/image20.svg" Type="http://schemas.openxmlformats.org/officeDocument/2006/relationships/image"/><Relationship Id="rId4" Target="../media/image21.png" Type="http://schemas.openxmlformats.org/officeDocument/2006/relationships/image"/><Relationship Id="rId5" Target="../media/image22.svg" Type="http://schemas.openxmlformats.org/officeDocument/2006/relationships/image"/></Relationships>
</file>

<file path=ppt/slides/_rels/slide1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23.png" Type="http://schemas.openxmlformats.org/officeDocument/2006/relationships/image"/><Relationship Id="rId3" Target="../media/image24.svg" Type="http://schemas.openxmlformats.org/officeDocument/2006/relationships/image"/></Relationships>
</file>

<file path=ppt/slides/_rels/slide1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25.png" Type="http://schemas.openxmlformats.org/officeDocument/2006/relationships/image"/></Relationships>
</file>

<file path=ppt/slides/_rels/slide15.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26.png" Type="http://schemas.openxmlformats.org/officeDocument/2006/relationships/image"/><Relationship Id="rId3" Target="../media/image27.svg" Type="http://schemas.openxmlformats.org/officeDocument/2006/relationships/image"/></Relationships>
</file>

<file path=ppt/slides/_rels/slide16.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28.png" Type="http://schemas.openxmlformats.org/officeDocument/2006/relationships/image"/><Relationship Id="rId3" Target="../media/image29.svg" Type="http://schemas.openxmlformats.org/officeDocument/2006/relationships/image"/></Relationships>
</file>

<file path=ppt/slides/_rels/slide17.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30.png" Type="http://schemas.openxmlformats.org/officeDocument/2006/relationships/image"/><Relationship Id="rId3" Target="../media/image31.svg" Type="http://schemas.openxmlformats.org/officeDocument/2006/relationships/image"/></Relationships>
</file>

<file path=ppt/slides/_rels/slide18.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32.png" Type="http://schemas.openxmlformats.org/officeDocument/2006/relationships/image"/><Relationship Id="rId3" Target="../media/image33.svg" Type="http://schemas.openxmlformats.org/officeDocument/2006/relationships/image"/></Relationships>
</file>

<file path=ppt/slides/_rels/slide19.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png" Type="http://schemas.openxmlformats.org/officeDocument/2006/relationships/image"/><Relationship Id="rId4" Target="../media/image3.png" Type="http://schemas.openxmlformats.org/officeDocument/2006/relationships/image"/><Relationship Id="rId5" Target="../media/image4.png" Type="http://schemas.openxmlformats.org/officeDocument/2006/relationships/image"/><Relationship Id="rId6" Target="../media/image5.png" Type="http://schemas.openxmlformats.org/officeDocument/2006/relationships/image"/><Relationship Id="rId7" Target="../media/image6.pn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4289388" y="193385"/>
            <a:ext cx="9704328" cy="9704328"/>
          </a:xfrm>
          <a:custGeom>
            <a:avLst/>
            <a:gdLst/>
            <a:ahLst/>
            <a:cxnLst/>
            <a:rect r="r" b="b" t="t" l="l"/>
            <a:pathLst>
              <a:path h="9704328" w="9704328">
                <a:moveTo>
                  <a:pt x="0" y="0"/>
                </a:moveTo>
                <a:lnTo>
                  <a:pt x="9704328" y="0"/>
                </a:lnTo>
                <a:lnTo>
                  <a:pt x="9704328" y="9704328"/>
                </a:lnTo>
                <a:lnTo>
                  <a:pt x="0" y="9704328"/>
                </a:lnTo>
                <a:lnTo>
                  <a:pt x="0" y="0"/>
                </a:lnTo>
                <a:close/>
              </a:path>
            </a:pathLst>
          </a:custGeom>
          <a:blipFill>
            <a:blip r:embed="rId2">
              <a:alphaModFix amt="56000"/>
            </a:blip>
            <a:stretch>
              <a:fillRect l="0" t="0" r="0" b="0"/>
            </a:stretch>
          </a:blipFill>
        </p:spPr>
      </p:sp>
      <p:sp>
        <p:nvSpPr>
          <p:cNvPr name="Freeform 3" id="3"/>
          <p:cNvSpPr/>
          <p:nvPr/>
        </p:nvSpPr>
        <p:spPr>
          <a:xfrm flipH="false" flipV="false" rot="0">
            <a:off x="6183458" y="7135470"/>
            <a:ext cx="1899543" cy="1899543"/>
          </a:xfrm>
          <a:custGeom>
            <a:avLst/>
            <a:gdLst/>
            <a:ahLst/>
            <a:cxnLst/>
            <a:rect r="r" b="b" t="t" l="l"/>
            <a:pathLst>
              <a:path h="1899543" w="1899543">
                <a:moveTo>
                  <a:pt x="0" y="0"/>
                </a:moveTo>
                <a:lnTo>
                  <a:pt x="1899543" y="0"/>
                </a:lnTo>
                <a:lnTo>
                  <a:pt x="1899543" y="1899543"/>
                </a:lnTo>
                <a:lnTo>
                  <a:pt x="0" y="1899543"/>
                </a:lnTo>
                <a:lnTo>
                  <a:pt x="0" y="0"/>
                </a:lnTo>
                <a:close/>
              </a:path>
            </a:pathLst>
          </a:custGeom>
          <a:blipFill>
            <a:blip r:embed="rId3"/>
            <a:stretch>
              <a:fillRect l="0" t="0" r="0" b="0"/>
            </a:stretch>
          </a:blipFill>
        </p:spPr>
      </p:sp>
      <p:sp>
        <p:nvSpPr>
          <p:cNvPr name="Freeform 4" id="4"/>
          <p:cNvSpPr/>
          <p:nvPr/>
        </p:nvSpPr>
        <p:spPr>
          <a:xfrm flipH="false" flipV="false" rot="0">
            <a:off x="8276027" y="7589347"/>
            <a:ext cx="4457484" cy="991790"/>
          </a:xfrm>
          <a:custGeom>
            <a:avLst/>
            <a:gdLst/>
            <a:ahLst/>
            <a:cxnLst/>
            <a:rect r="r" b="b" t="t" l="l"/>
            <a:pathLst>
              <a:path h="991790" w="4457484">
                <a:moveTo>
                  <a:pt x="0" y="0"/>
                </a:moveTo>
                <a:lnTo>
                  <a:pt x="4457483" y="0"/>
                </a:lnTo>
                <a:lnTo>
                  <a:pt x="4457483" y="991790"/>
                </a:lnTo>
                <a:lnTo>
                  <a:pt x="0" y="991790"/>
                </a:lnTo>
                <a:lnTo>
                  <a:pt x="0" y="0"/>
                </a:lnTo>
                <a:close/>
              </a:path>
            </a:pathLst>
          </a:custGeom>
          <a:blipFill>
            <a:blip r:embed="rId4"/>
            <a:stretch>
              <a:fillRect l="0" t="0" r="0" b="0"/>
            </a:stretch>
          </a:blipFill>
        </p:spPr>
      </p:sp>
      <p:sp>
        <p:nvSpPr>
          <p:cNvPr name="Freeform 5" id="5"/>
          <p:cNvSpPr/>
          <p:nvPr/>
        </p:nvSpPr>
        <p:spPr>
          <a:xfrm flipH="false" flipV="false" rot="0">
            <a:off x="4289388" y="7586273"/>
            <a:ext cx="1701044" cy="932079"/>
          </a:xfrm>
          <a:custGeom>
            <a:avLst/>
            <a:gdLst/>
            <a:ahLst/>
            <a:cxnLst/>
            <a:rect r="r" b="b" t="t" l="l"/>
            <a:pathLst>
              <a:path h="932079" w="1701044">
                <a:moveTo>
                  <a:pt x="0" y="0"/>
                </a:moveTo>
                <a:lnTo>
                  <a:pt x="1701044" y="0"/>
                </a:lnTo>
                <a:lnTo>
                  <a:pt x="1701044" y="932080"/>
                </a:lnTo>
                <a:lnTo>
                  <a:pt x="0" y="932080"/>
                </a:lnTo>
                <a:lnTo>
                  <a:pt x="0" y="0"/>
                </a:lnTo>
                <a:close/>
              </a:path>
            </a:pathLst>
          </a:custGeom>
          <a:blipFill>
            <a:blip r:embed="rId5"/>
            <a:stretch>
              <a:fillRect l="0" t="0" r="0" b="0"/>
            </a:stretch>
          </a:blipFill>
        </p:spPr>
      </p:sp>
      <p:grpSp>
        <p:nvGrpSpPr>
          <p:cNvPr name="Group 6" id="6"/>
          <p:cNvGrpSpPr/>
          <p:nvPr/>
        </p:nvGrpSpPr>
        <p:grpSpPr>
          <a:xfrm rot="0">
            <a:off x="12490016" y="7216105"/>
            <a:ext cx="1672417" cy="1672417"/>
            <a:chOff x="0" y="0"/>
            <a:chExt cx="812800" cy="812800"/>
          </a:xfrm>
        </p:grpSpPr>
        <p:sp>
          <p:nvSpPr>
            <p:cNvPr name="Freeform 7" id="7"/>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6"/>
              <a:stretch>
                <a:fillRect l="-14705" t="0" r="-14705" b="0"/>
              </a:stretch>
            </a:blipFill>
          </p:spPr>
        </p:sp>
      </p:grpSp>
      <p:sp>
        <p:nvSpPr>
          <p:cNvPr name="Freeform 8" id="8"/>
          <p:cNvSpPr/>
          <p:nvPr/>
        </p:nvSpPr>
        <p:spPr>
          <a:xfrm flipH="false" flipV="false" rot="0">
            <a:off x="459141" y="9239250"/>
            <a:ext cx="2143256" cy="749874"/>
          </a:xfrm>
          <a:custGeom>
            <a:avLst/>
            <a:gdLst/>
            <a:ahLst/>
            <a:cxnLst/>
            <a:rect r="r" b="b" t="t" l="l"/>
            <a:pathLst>
              <a:path h="749874" w="2143256">
                <a:moveTo>
                  <a:pt x="0" y="0"/>
                </a:moveTo>
                <a:lnTo>
                  <a:pt x="2143256" y="0"/>
                </a:lnTo>
                <a:lnTo>
                  <a:pt x="2143256" y="749874"/>
                </a:lnTo>
                <a:lnTo>
                  <a:pt x="0" y="749874"/>
                </a:lnTo>
                <a:lnTo>
                  <a:pt x="0" y="0"/>
                </a:lnTo>
                <a:close/>
              </a:path>
            </a:pathLst>
          </a:custGeom>
          <a:blipFill>
            <a:blip r:embed="rId7"/>
            <a:stretch>
              <a:fillRect l="0" t="0" r="0" b="0"/>
            </a:stretch>
          </a:blipFill>
        </p:spPr>
      </p:sp>
      <p:sp>
        <p:nvSpPr>
          <p:cNvPr name="TextBox 9" id="9"/>
          <p:cNvSpPr txBox="true"/>
          <p:nvPr/>
        </p:nvSpPr>
        <p:spPr>
          <a:xfrm rot="0">
            <a:off x="3663620" y="4747697"/>
            <a:ext cx="13228230" cy="733425"/>
          </a:xfrm>
          <a:prstGeom prst="rect">
            <a:avLst/>
          </a:prstGeom>
        </p:spPr>
        <p:txBody>
          <a:bodyPr anchor="t" rtlCol="false" tIns="0" lIns="0" bIns="0" rIns="0">
            <a:spAutoFit/>
          </a:bodyPr>
          <a:lstStyle/>
          <a:p>
            <a:pPr algn="l">
              <a:lnSpc>
                <a:spcPts val="4500"/>
              </a:lnSpc>
            </a:pPr>
            <a:r>
              <a:rPr lang="en-US" b="true" sz="5000" spc="-100">
                <a:solidFill>
                  <a:srgbClr val="44433F"/>
                </a:solidFill>
                <a:latin typeface="ITC Avant Garde Gothic Bold"/>
                <a:ea typeface="ITC Avant Garde Gothic Bold"/>
                <a:cs typeface="ITC Avant Garde Gothic Bold"/>
                <a:sym typeface="ITC Avant Garde Gothic Bold"/>
              </a:rPr>
              <a:t>Understanding AI in Our Daily Lives</a:t>
            </a:r>
          </a:p>
        </p:txBody>
      </p:sp>
      <p:sp>
        <p:nvSpPr>
          <p:cNvPr name="TextBox 10" id="10"/>
          <p:cNvSpPr txBox="true"/>
          <p:nvPr/>
        </p:nvSpPr>
        <p:spPr>
          <a:xfrm rot="0">
            <a:off x="3936488" y="2856867"/>
            <a:ext cx="12191329" cy="1724025"/>
          </a:xfrm>
          <a:prstGeom prst="rect">
            <a:avLst/>
          </a:prstGeom>
        </p:spPr>
        <p:txBody>
          <a:bodyPr anchor="t" rtlCol="false" tIns="0" lIns="0" bIns="0" rIns="0">
            <a:spAutoFit/>
          </a:bodyPr>
          <a:lstStyle/>
          <a:p>
            <a:pPr algn="l">
              <a:lnSpc>
                <a:spcPts val="10800"/>
              </a:lnSpc>
            </a:pPr>
            <a:r>
              <a:rPr lang="en-US" b="true" sz="12000" spc="-240">
                <a:solidFill>
                  <a:srgbClr val="44433F"/>
                </a:solidFill>
                <a:latin typeface="ITC Avant Garde Gothic Bold"/>
                <a:ea typeface="ITC Avant Garde Gothic Bold"/>
                <a:cs typeface="ITC Avant Garde Gothic Bold"/>
                <a:sym typeface="ITC Avant Garde Gothic Bold"/>
              </a:rPr>
              <a:t>BASICS OF AI </a:t>
            </a:r>
          </a:p>
        </p:txBody>
      </p:sp>
      <p:sp>
        <p:nvSpPr>
          <p:cNvPr name="TextBox 11" id="11"/>
          <p:cNvSpPr txBox="true"/>
          <p:nvPr/>
        </p:nvSpPr>
        <p:spPr>
          <a:xfrm rot="0">
            <a:off x="3663620" y="9265224"/>
            <a:ext cx="14237114" cy="485775"/>
          </a:xfrm>
          <a:prstGeom prst="rect">
            <a:avLst/>
          </a:prstGeom>
        </p:spPr>
        <p:txBody>
          <a:bodyPr anchor="t" rtlCol="false" tIns="0" lIns="0" bIns="0" rIns="0">
            <a:spAutoFit/>
          </a:bodyPr>
          <a:lstStyle/>
          <a:p>
            <a:pPr algn="l">
              <a:lnSpc>
                <a:spcPts val="1919"/>
              </a:lnSpc>
            </a:pPr>
            <a:r>
              <a:rPr lang="en-US" sz="1599">
                <a:solidFill>
                  <a:srgbClr val="44433F"/>
                </a:solidFill>
                <a:latin typeface="Public Sans"/>
                <a:ea typeface="Public Sans"/>
                <a:cs typeface="Public Sans"/>
                <a:sym typeface="Public Sans"/>
              </a:rPr>
              <a:t>The European Commission's support for the production of this publication does not constitute an endorsement of the contents, which reflect the views only of the authors, and the Commission cannot be held responsible for any use which may be made of the information contained therein.</a:t>
            </a:r>
          </a:p>
        </p:txBody>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TextBox 2" id="2"/>
          <p:cNvSpPr txBox="true"/>
          <p:nvPr/>
        </p:nvSpPr>
        <p:spPr>
          <a:xfrm rot="0">
            <a:off x="673971" y="1038225"/>
            <a:ext cx="12603915" cy="2851519"/>
          </a:xfrm>
          <a:prstGeom prst="rect">
            <a:avLst/>
          </a:prstGeom>
        </p:spPr>
        <p:txBody>
          <a:bodyPr anchor="t" rtlCol="false" tIns="0" lIns="0" bIns="0" rIns="0">
            <a:spAutoFit/>
          </a:bodyPr>
          <a:lstStyle/>
          <a:p>
            <a:pPr algn="l">
              <a:lnSpc>
                <a:spcPts val="10147"/>
              </a:lnSpc>
            </a:pPr>
            <a:r>
              <a:rPr lang="en-US" sz="10354" spc="-207" b="true">
                <a:solidFill>
                  <a:srgbClr val="44433F"/>
                </a:solidFill>
                <a:latin typeface="ITC Avant Garde Gothic Bold"/>
                <a:ea typeface="ITC Avant Garde Gothic Bold"/>
                <a:cs typeface="ITC Avant Garde Gothic Bold"/>
                <a:sym typeface="ITC Avant Garde Gothic Bold"/>
              </a:rPr>
              <a:t>AI is already </a:t>
            </a:r>
          </a:p>
          <a:p>
            <a:pPr algn="l">
              <a:lnSpc>
                <a:spcPts val="10147"/>
              </a:lnSpc>
            </a:pPr>
            <a:r>
              <a:rPr lang="en-US" b="true" sz="10354" spc="-207">
                <a:solidFill>
                  <a:srgbClr val="44433F"/>
                </a:solidFill>
                <a:latin typeface="ITC Avant Garde Gothic Bold"/>
                <a:ea typeface="ITC Avant Garde Gothic Bold"/>
                <a:cs typeface="ITC Avant Garde Gothic Bold"/>
                <a:sym typeface="ITC Avant Garde Gothic Bold"/>
              </a:rPr>
              <a:t>a part of our lives.</a:t>
            </a:r>
          </a:p>
        </p:txBody>
      </p:sp>
      <p:sp>
        <p:nvSpPr>
          <p:cNvPr name="TextBox 3" id="3"/>
          <p:cNvSpPr txBox="true"/>
          <p:nvPr/>
        </p:nvSpPr>
        <p:spPr>
          <a:xfrm rot="0">
            <a:off x="0" y="4468624"/>
            <a:ext cx="13349649" cy="4745990"/>
          </a:xfrm>
          <a:prstGeom prst="rect">
            <a:avLst/>
          </a:prstGeom>
        </p:spPr>
        <p:txBody>
          <a:bodyPr anchor="t" rtlCol="false" tIns="0" lIns="0" bIns="0" rIns="0">
            <a:spAutoFit/>
          </a:bodyPr>
          <a:lstStyle/>
          <a:p>
            <a:pPr algn="l" marL="949961" indent="-474980" lvl="1">
              <a:lnSpc>
                <a:spcPts val="6160"/>
              </a:lnSpc>
              <a:buFont typeface="Arial"/>
              <a:buChar char="•"/>
            </a:pPr>
            <a:r>
              <a:rPr lang="en-US" sz="4400" spc="101">
                <a:solidFill>
                  <a:srgbClr val="44433F"/>
                </a:solidFill>
                <a:latin typeface="ITC Avant Garde Gothic"/>
                <a:ea typeface="ITC Avant Garde Gothic"/>
                <a:cs typeface="ITC Avant Garde Gothic"/>
                <a:sym typeface="ITC Avant Garde Gothic"/>
              </a:rPr>
              <a:t>AI </a:t>
            </a:r>
            <a:r>
              <a:rPr lang="en-US" sz="4400" spc="101">
                <a:solidFill>
                  <a:srgbClr val="44433F"/>
                </a:solidFill>
                <a:latin typeface="ITC Avant Garde Gothic"/>
                <a:ea typeface="ITC Avant Garde Gothic"/>
                <a:cs typeface="ITC Avant Garde Gothic"/>
                <a:sym typeface="ITC Avant Garde Gothic"/>
              </a:rPr>
              <a:t>is everywhere: phones, apps, games, school tools</a:t>
            </a:r>
          </a:p>
          <a:p>
            <a:pPr algn="l" marL="949961" indent="-474980" lvl="1">
              <a:lnSpc>
                <a:spcPts val="6160"/>
              </a:lnSpc>
              <a:buFont typeface="Arial"/>
              <a:buChar char="•"/>
            </a:pPr>
            <a:r>
              <a:rPr lang="en-US" sz="4400" spc="101">
                <a:solidFill>
                  <a:srgbClr val="44433F"/>
                </a:solidFill>
                <a:latin typeface="ITC Avant Garde Gothic"/>
                <a:ea typeface="ITC Avant Garde Gothic"/>
                <a:cs typeface="ITC Avant Garde Gothic"/>
                <a:sym typeface="ITC Avant Garde Gothic"/>
              </a:rPr>
              <a:t>It helps us learn, decide, and communicate,</a:t>
            </a:r>
          </a:p>
          <a:p>
            <a:pPr algn="l" marL="949961" indent="-474980" lvl="1">
              <a:lnSpc>
                <a:spcPts val="6160"/>
              </a:lnSpc>
              <a:buFont typeface="Arial"/>
              <a:buChar char="•"/>
            </a:pPr>
            <a:r>
              <a:rPr lang="en-US" sz="4400" spc="101">
                <a:solidFill>
                  <a:srgbClr val="44433F"/>
                </a:solidFill>
                <a:latin typeface="ITC Avant Garde Gothic"/>
                <a:ea typeface="ITC Avant Garde Gothic"/>
                <a:cs typeface="ITC Avant Garde Gothic"/>
                <a:sym typeface="ITC Avant Garde Gothic"/>
              </a:rPr>
              <a:t>Understanding AI helps us use it responsibly.</a:t>
            </a:r>
          </a:p>
          <a:p>
            <a:pPr algn="l">
              <a:lnSpc>
                <a:spcPts val="6160"/>
              </a:lnSpc>
            </a:pPr>
          </a:p>
        </p:txBody>
      </p:sp>
      <p:sp>
        <p:nvSpPr>
          <p:cNvPr name="Freeform 4" id="4"/>
          <p:cNvSpPr/>
          <p:nvPr/>
        </p:nvSpPr>
        <p:spPr>
          <a:xfrm flipH="false" flipV="false" rot="0">
            <a:off x="13277886" y="291336"/>
            <a:ext cx="4814059" cy="9704328"/>
          </a:xfrm>
          <a:custGeom>
            <a:avLst/>
            <a:gdLst/>
            <a:ahLst/>
            <a:cxnLst/>
            <a:rect r="r" b="b" t="t" l="l"/>
            <a:pathLst>
              <a:path h="9704328" w="4814059">
                <a:moveTo>
                  <a:pt x="0" y="0"/>
                </a:moveTo>
                <a:lnTo>
                  <a:pt x="4814058" y="0"/>
                </a:lnTo>
                <a:lnTo>
                  <a:pt x="4814058" y="9704328"/>
                </a:lnTo>
                <a:lnTo>
                  <a:pt x="0" y="9704328"/>
                </a:lnTo>
                <a:lnTo>
                  <a:pt x="0" y="0"/>
                </a:lnTo>
                <a:close/>
              </a:path>
            </a:pathLst>
          </a:custGeom>
          <a:blipFill>
            <a:blip r:embed="rId2">
              <a:alphaModFix amt="56000"/>
            </a:blip>
            <a:stretch>
              <a:fillRect l="-101583" t="0" r="0" b="0"/>
            </a:stretch>
          </a:blipFill>
        </p:spPr>
      </p:sp>
    </p:spTree>
  </p:cSld>
  <p:clrMapOvr>
    <a:masterClrMapping/>
  </p:clrMapOvr>
  <p:transition spd="fast">
    <p:fade/>
  </p:transition>
</p:sld>
</file>

<file path=ppt/slides/slide3.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TextBox 2" id="2"/>
          <p:cNvSpPr txBox="true"/>
          <p:nvPr/>
        </p:nvSpPr>
        <p:spPr>
          <a:xfrm rot="0">
            <a:off x="573024" y="2677724"/>
            <a:ext cx="13349649" cy="6109843"/>
          </a:xfrm>
          <a:prstGeom prst="rect">
            <a:avLst/>
          </a:prstGeom>
        </p:spPr>
        <p:txBody>
          <a:bodyPr anchor="t" rtlCol="false" tIns="0" lIns="0" bIns="0" rIns="0">
            <a:spAutoFit/>
          </a:bodyPr>
          <a:lstStyle/>
          <a:p>
            <a:pPr algn="l" marL="949961" indent="-474980" lvl="1">
              <a:lnSpc>
                <a:spcPts val="8096"/>
              </a:lnSpc>
              <a:buAutoNum type="arabicPeriod" startAt="1"/>
            </a:pPr>
            <a:r>
              <a:rPr lang="en-US" sz="4400" spc="101">
                <a:solidFill>
                  <a:srgbClr val="44433F"/>
                </a:solidFill>
                <a:latin typeface="ITC Avant Garde Gothic"/>
                <a:ea typeface="ITC Avant Garde Gothic"/>
                <a:cs typeface="ITC Avant Garde Gothic"/>
                <a:sym typeface="ITC Avant Garde Gothic"/>
              </a:rPr>
              <a:t>A mus</a:t>
            </a:r>
            <a:r>
              <a:rPr lang="en-US" sz="4400" spc="101">
                <a:solidFill>
                  <a:srgbClr val="44433F"/>
                </a:solidFill>
                <a:latin typeface="ITC Avant Garde Gothic"/>
                <a:ea typeface="ITC Avant Garde Gothic"/>
                <a:cs typeface="ITC Avant Garde Gothic"/>
                <a:sym typeface="ITC Avant Garde Gothic"/>
              </a:rPr>
              <a:t>ic app recommends a new song</a:t>
            </a:r>
          </a:p>
          <a:p>
            <a:pPr algn="l" marL="949961" indent="-474980" lvl="1">
              <a:lnSpc>
                <a:spcPts val="8096"/>
              </a:lnSpc>
              <a:buAutoNum type="arabicPeriod" startAt="1"/>
            </a:pPr>
            <a:r>
              <a:rPr lang="en-US" sz="4400" spc="101">
                <a:solidFill>
                  <a:srgbClr val="44433F"/>
                </a:solidFill>
                <a:latin typeface="ITC Avant Garde Gothic"/>
                <a:ea typeface="ITC Avant Garde Gothic"/>
                <a:cs typeface="ITC Avant Garde Gothic"/>
                <a:sym typeface="ITC Avant Garde Gothic"/>
              </a:rPr>
              <a:t>A microwave heats food</a:t>
            </a:r>
          </a:p>
          <a:p>
            <a:pPr algn="l" marL="949961" indent="-474980" lvl="1">
              <a:lnSpc>
                <a:spcPts val="8096"/>
              </a:lnSpc>
              <a:buAutoNum type="arabicPeriod" startAt="1"/>
            </a:pPr>
            <a:r>
              <a:rPr lang="en-US" sz="4400" spc="101">
                <a:solidFill>
                  <a:srgbClr val="44433F"/>
                </a:solidFill>
                <a:latin typeface="ITC Avant Garde Gothic"/>
                <a:ea typeface="ITC Avant Garde Gothic"/>
                <a:cs typeface="ITC Avant Garde Gothic"/>
                <a:sym typeface="ITC Avant Garde Gothic"/>
              </a:rPr>
              <a:t>Google Maps suggests a faster route</a:t>
            </a:r>
          </a:p>
          <a:p>
            <a:pPr algn="l" marL="949961" indent="-474980" lvl="1">
              <a:lnSpc>
                <a:spcPts val="8096"/>
              </a:lnSpc>
              <a:buAutoNum type="arabicPeriod" startAt="1"/>
            </a:pPr>
            <a:r>
              <a:rPr lang="en-US" sz="4400" spc="101">
                <a:solidFill>
                  <a:srgbClr val="44433F"/>
                </a:solidFill>
                <a:latin typeface="ITC Avant Garde Gothic"/>
                <a:ea typeface="ITC Avant Garde Gothic"/>
                <a:cs typeface="ITC Avant Garde Gothic"/>
                <a:sym typeface="ITC Avant Garde Gothic"/>
              </a:rPr>
              <a:t>A calculator solves 245 × 18</a:t>
            </a:r>
          </a:p>
          <a:p>
            <a:pPr algn="l" marL="949961" indent="-474980" lvl="1">
              <a:lnSpc>
                <a:spcPts val="8096"/>
              </a:lnSpc>
              <a:buAutoNum type="arabicPeriod" startAt="1"/>
            </a:pPr>
            <a:r>
              <a:rPr lang="en-US" sz="4400" spc="101">
                <a:solidFill>
                  <a:srgbClr val="44433F"/>
                </a:solidFill>
                <a:latin typeface="ITC Avant Garde Gothic"/>
                <a:ea typeface="ITC Avant Garde Gothic"/>
                <a:cs typeface="ITC Avant Garde Gothic"/>
                <a:sym typeface="ITC Avant Garde Gothic"/>
              </a:rPr>
              <a:t>A grammar app gives feedback on writing</a:t>
            </a:r>
          </a:p>
          <a:p>
            <a:pPr algn="l">
              <a:lnSpc>
                <a:spcPts val="8096"/>
              </a:lnSpc>
            </a:pPr>
          </a:p>
        </p:txBody>
      </p:sp>
      <p:sp>
        <p:nvSpPr>
          <p:cNvPr name="Freeform 3" id="3"/>
          <p:cNvSpPr/>
          <p:nvPr/>
        </p:nvSpPr>
        <p:spPr>
          <a:xfrm flipH="false" flipV="false" rot="0">
            <a:off x="13922673" y="3822845"/>
            <a:ext cx="3471862" cy="4114800"/>
          </a:xfrm>
          <a:custGeom>
            <a:avLst/>
            <a:gdLst/>
            <a:ahLst/>
            <a:cxnLst/>
            <a:rect r="r" b="b" t="t" l="l"/>
            <a:pathLst>
              <a:path h="4114800" w="3471862">
                <a:moveTo>
                  <a:pt x="0" y="0"/>
                </a:moveTo>
                <a:lnTo>
                  <a:pt x="3471863" y="0"/>
                </a:lnTo>
                <a:lnTo>
                  <a:pt x="3471863" y="4114800"/>
                </a:lnTo>
                <a:lnTo>
                  <a:pt x="0" y="4114800"/>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TextBox 4" id="4"/>
          <p:cNvSpPr txBox="true"/>
          <p:nvPr/>
        </p:nvSpPr>
        <p:spPr>
          <a:xfrm rot="0">
            <a:off x="3702813" y="1038225"/>
            <a:ext cx="12603915" cy="1565644"/>
          </a:xfrm>
          <a:prstGeom prst="rect">
            <a:avLst/>
          </a:prstGeom>
        </p:spPr>
        <p:txBody>
          <a:bodyPr anchor="t" rtlCol="false" tIns="0" lIns="0" bIns="0" rIns="0">
            <a:spAutoFit/>
          </a:bodyPr>
          <a:lstStyle/>
          <a:p>
            <a:pPr algn="l">
              <a:lnSpc>
                <a:spcPts val="10147"/>
              </a:lnSpc>
            </a:pPr>
            <a:r>
              <a:rPr lang="en-US" b="true" sz="10354" spc="-207">
                <a:solidFill>
                  <a:srgbClr val="44433F"/>
                </a:solidFill>
                <a:latin typeface="ITC Avant Garde Gothic Bold"/>
                <a:ea typeface="ITC Avant Garde Gothic Bold"/>
                <a:cs typeface="ITC Avant Garde Gothic Bold"/>
                <a:sym typeface="ITC Avant Garde Gothic Bold"/>
              </a:rPr>
              <a:t>AI or NOT AI? </a:t>
            </a:r>
          </a:p>
        </p:txBody>
      </p:sp>
    </p:spTree>
  </p:cSld>
  <p:clrMapOvr>
    <a:masterClrMapping/>
  </p:clrMapOvr>
  <p:transition spd="fast">
    <p:fade/>
  </p:transition>
</p:sld>
</file>

<file path=ppt/slides/slide4.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12300716" y="2731371"/>
            <a:ext cx="4546740" cy="4114800"/>
          </a:xfrm>
          <a:custGeom>
            <a:avLst/>
            <a:gdLst/>
            <a:ahLst/>
            <a:cxnLst/>
            <a:rect r="r" b="b" t="t" l="l"/>
            <a:pathLst>
              <a:path h="4114800" w="4546740">
                <a:moveTo>
                  <a:pt x="0" y="0"/>
                </a:moveTo>
                <a:lnTo>
                  <a:pt x="4546741" y="0"/>
                </a:lnTo>
                <a:lnTo>
                  <a:pt x="4546741" y="4114800"/>
                </a:lnTo>
                <a:lnTo>
                  <a:pt x="0" y="4114800"/>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TextBox 3" id="3"/>
          <p:cNvSpPr txBox="true"/>
          <p:nvPr/>
        </p:nvSpPr>
        <p:spPr>
          <a:xfrm rot="0">
            <a:off x="428389" y="3279248"/>
            <a:ext cx="13349649" cy="3566923"/>
          </a:xfrm>
          <a:prstGeom prst="rect">
            <a:avLst/>
          </a:prstGeom>
        </p:spPr>
        <p:txBody>
          <a:bodyPr anchor="t" rtlCol="false" tIns="0" lIns="0" bIns="0" rIns="0">
            <a:spAutoFit/>
          </a:bodyPr>
          <a:lstStyle/>
          <a:p>
            <a:pPr algn="l">
              <a:lnSpc>
                <a:spcPts val="9383"/>
              </a:lnSpc>
            </a:pPr>
            <a:r>
              <a:rPr lang="en-US" sz="5099" spc="117" b="true">
                <a:solidFill>
                  <a:srgbClr val="44433F"/>
                </a:solidFill>
                <a:latin typeface="ITC Avant Garde Gothic Bold"/>
                <a:ea typeface="ITC Avant Garde Gothic Bold"/>
                <a:cs typeface="ITC Avant Garde Gothic Bold"/>
                <a:sym typeface="ITC Avant Garde Gothic Bold"/>
              </a:rPr>
              <a:t>Which one was confusing? Why?</a:t>
            </a:r>
          </a:p>
          <a:p>
            <a:pPr algn="l">
              <a:lnSpc>
                <a:spcPts val="9383"/>
              </a:lnSpc>
            </a:pPr>
            <a:r>
              <a:rPr lang="en-US" sz="5099" spc="117" b="true">
                <a:solidFill>
                  <a:srgbClr val="44433F"/>
                </a:solidFill>
                <a:latin typeface="ITC Avant Garde Gothic Bold"/>
                <a:ea typeface="ITC Avant Garde Gothic Bold"/>
                <a:cs typeface="ITC Avant Garde Gothic Bold"/>
                <a:sym typeface="ITC Avant Garde Gothic Bold"/>
              </a:rPr>
              <a:t>What makes something “AI”?</a:t>
            </a:r>
          </a:p>
          <a:p>
            <a:pPr algn="l">
              <a:lnSpc>
                <a:spcPts val="9383"/>
              </a:lnSpc>
            </a:pPr>
          </a:p>
        </p:txBody>
      </p:sp>
    </p:spTree>
  </p:cSld>
  <p:clrMapOvr>
    <a:masterClrMapping/>
  </p:clrMapOvr>
  <p:transition spd="fast">
    <p:fade/>
  </p:transition>
</p:sld>
</file>

<file path=ppt/slides/slide5.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6737037" y="5143500"/>
            <a:ext cx="3940747" cy="4114800"/>
          </a:xfrm>
          <a:custGeom>
            <a:avLst/>
            <a:gdLst/>
            <a:ahLst/>
            <a:cxnLst/>
            <a:rect r="r" b="b" t="t" l="l"/>
            <a:pathLst>
              <a:path h="4114800" w="3940747">
                <a:moveTo>
                  <a:pt x="0" y="0"/>
                </a:moveTo>
                <a:lnTo>
                  <a:pt x="3940746" y="0"/>
                </a:lnTo>
                <a:lnTo>
                  <a:pt x="3940746" y="4114800"/>
                </a:lnTo>
                <a:lnTo>
                  <a:pt x="0" y="4114800"/>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TextBox 3" id="3"/>
          <p:cNvSpPr txBox="true"/>
          <p:nvPr/>
        </p:nvSpPr>
        <p:spPr>
          <a:xfrm rot="0">
            <a:off x="3787163" y="1356352"/>
            <a:ext cx="10713674" cy="3183890"/>
          </a:xfrm>
          <a:prstGeom prst="rect">
            <a:avLst/>
          </a:prstGeom>
        </p:spPr>
        <p:txBody>
          <a:bodyPr anchor="t" rtlCol="false" tIns="0" lIns="0" bIns="0" rIns="0">
            <a:spAutoFit/>
          </a:bodyPr>
          <a:lstStyle/>
          <a:p>
            <a:pPr algn="ctr">
              <a:lnSpc>
                <a:spcPts val="6160"/>
              </a:lnSpc>
            </a:pPr>
            <a:r>
              <a:rPr lang="en-US" b="true" sz="4400" spc="101">
                <a:solidFill>
                  <a:srgbClr val="44433F"/>
                </a:solidFill>
                <a:latin typeface="ITC Avant Garde Gothic Bold"/>
                <a:ea typeface="ITC Avant Garde Gothic Bold"/>
                <a:cs typeface="ITC Avant Garde Gothic Bold"/>
                <a:sym typeface="ITC Avant Garde Gothic Bold"/>
              </a:rPr>
              <a:t>A</a:t>
            </a:r>
            <a:r>
              <a:rPr lang="en-US" b="true" sz="4400" spc="101">
                <a:solidFill>
                  <a:srgbClr val="44433F"/>
                </a:solidFill>
                <a:latin typeface="ITC Avant Garde Gothic Bold"/>
                <a:ea typeface="ITC Avant Garde Gothic Bold"/>
                <a:cs typeface="ITC Avant Garde Gothic Bold"/>
                <a:sym typeface="ITC Avant Garde Gothic Bold"/>
              </a:rPr>
              <a:t>rtificial Intelligence (AI) refers to computer systems designed to perform tasks that normally require human intelligence.</a:t>
            </a:r>
          </a:p>
        </p:txBody>
      </p:sp>
    </p:spTree>
  </p:cSld>
  <p:clrMapOvr>
    <a:masterClrMapping/>
  </p:clrMapOvr>
  <p:transition spd="fast">
    <p:fade/>
  </p:transition>
</p:sld>
</file>

<file path=ppt/slides/slide6.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TextBox 2" id="2"/>
          <p:cNvSpPr txBox="true"/>
          <p:nvPr/>
        </p:nvSpPr>
        <p:spPr>
          <a:xfrm rot="0">
            <a:off x="673971" y="1038225"/>
            <a:ext cx="17078961" cy="1565644"/>
          </a:xfrm>
          <a:prstGeom prst="rect">
            <a:avLst/>
          </a:prstGeom>
        </p:spPr>
        <p:txBody>
          <a:bodyPr anchor="t" rtlCol="false" tIns="0" lIns="0" bIns="0" rIns="0">
            <a:spAutoFit/>
          </a:bodyPr>
          <a:lstStyle/>
          <a:p>
            <a:pPr algn="l">
              <a:lnSpc>
                <a:spcPts val="10147"/>
              </a:lnSpc>
            </a:pPr>
            <a:r>
              <a:rPr lang="en-US" b="true" sz="10354" spc="-207">
                <a:solidFill>
                  <a:srgbClr val="44433F"/>
                </a:solidFill>
                <a:latin typeface="ITC Avant Garde Gothic Bold"/>
                <a:ea typeface="ITC Avant Garde Gothic Bold"/>
                <a:cs typeface="ITC Avant Garde Gothic Bold"/>
                <a:sym typeface="ITC Avant Garde Gothic Bold"/>
              </a:rPr>
              <a:t>AI ≠ Human Intelligence</a:t>
            </a:r>
          </a:p>
        </p:txBody>
      </p:sp>
      <p:sp>
        <p:nvSpPr>
          <p:cNvPr name="TextBox 3" id="3"/>
          <p:cNvSpPr txBox="true"/>
          <p:nvPr/>
        </p:nvSpPr>
        <p:spPr>
          <a:xfrm rot="0">
            <a:off x="287539" y="3669249"/>
            <a:ext cx="13349649" cy="4989830"/>
          </a:xfrm>
          <a:prstGeom prst="rect">
            <a:avLst/>
          </a:prstGeom>
        </p:spPr>
        <p:txBody>
          <a:bodyPr anchor="t" rtlCol="false" tIns="0" lIns="0" bIns="0" rIns="0">
            <a:spAutoFit/>
          </a:bodyPr>
          <a:lstStyle/>
          <a:p>
            <a:pPr algn="l">
              <a:lnSpc>
                <a:spcPts val="6579"/>
              </a:lnSpc>
            </a:pPr>
            <a:r>
              <a:rPr lang="en-US" sz="4699" spc="108">
                <a:solidFill>
                  <a:srgbClr val="44433F"/>
                </a:solidFill>
                <a:latin typeface="ITC Avant Garde Gothic"/>
                <a:ea typeface="ITC Avant Garde Gothic"/>
                <a:cs typeface="ITC Avant Garde Gothic"/>
                <a:sym typeface="ITC Avant Garde Gothic"/>
              </a:rPr>
              <a:t>Artificial Intelligence (AI)</a:t>
            </a:r>
          </a:p>
          <a:p>
            <a:pPr algn="l">
              <a:lnSpc>
                <a:spcPts val="6579"/>
              </a:lnSpc>
            </a:pPr>
          </a:p>
          <a:p>
            <a:pPr algn="l" marL="1014729" indent="-507364" lvl="1">
              <a:lnSpc>
                <a:spcPts val="6579"/>
              </a:lnSpc>
              <a:buFont typeface="Arial"/>
              <a:buChar char="•"/>
            </a:pPr>
            <a:r>
              <a:rPr lang="en-US" sz="4699" spc="108">
                <a:solidFill>
                  <a:srgbClr val="44433F"/>
                </a:solidFill>
                <a:latin typeface="ITC Avant Garde Gothic"/>
                <a:ea typeface="ITC Avant Garde Gothic"/>
                <a:cs typeface="ITC Avant Garde Gothic"/>
                <a:sym typeface="ITC Avant Garde Gothic"/>
              </a:rPr>
              <a:t>d</a:t>
            </a:r>
            <a:r>
              <a:rPr lang="en-US" sz="4699" spc="108">
                <a:solidFill>
                  <a:srgbClr val="44433F"/>
                </a:solidFill>
                <a:latin typeface="ITC Avant Garde Gothic"/>
                <a:ea typeface="ITC Avant Garde Gothic"/>
                <a:cs typeface="ITC Avant Garde Gothic"/>
                <a:sym typeface="ITC Avant Garde Gothic"/>
              </a:rPr>
              <a:t>oes not th</a:t>
            </a:r>
            <a:r>
              <a:rPr lang="en-US" sz="4699" spc="108">
                <a:solidFill>
                  <a:srgbClr val="44433F"/>
                </a:solidFill>
                <a:latin typeface="ITC Avant Garde Gothic"/>
                <a:ea typeface="ITC Avant Garde Gothic"/>
                <a:cs typeface="ITC Avant Garde Gothic"/>
                <a:sym typeface="ITC Avant Garde Gothic"/>
              </a:rPr>
              <a:t>ink or feel,</a:t>
            </a:r>
          </a:p>
          <a:p>
            <a:pPr algn="l" marL="1014729" indent="-507364" lvl="1">
              <a:lnSpc>
                <a:spcPts val="6579"/>
              </a:lnSpc>
              <a:buFont typeface="Arial"/>
              <a:buChar char="•"/>
            </a:pPr>
            <a:r>
              <a:rPr lang="en-US" sz="4699" spc="108">
                <a:solidFill>
                  <a:srgbClr val="44433F"/>
                </a:solidFill>
                <a:latin typeface="ITC Avant Garde Gothic"/>
                <a:ea typeface="ITC Avant Garde Gothic"/>
                <a:cs typeface="ITC Avant Garde Gothic"/>
                <a:sym typeface="ITC Avant Garde Gothic"/>
              </a:rPr>
              <a:t>d</a:t>
            </a:r>
            <a:r>
              <a:rPr lang="en-US" sz="4699" spc="108">
                <a:solidFill>
                  <a:srgbClr val="44433F"/>
                </a:solidFill>
                <a:latin typeface="ITC Avant Garde Gothic"/>
                <a:ea typeface="ITC Avant Garde Gothic"/>
                <a:cs typeface="ITC Avant Garde Gothic"/>
                <a:sym typeface="ITC Avant Garde Gothic"/>
              </a:rPr>
              <a:t>oes not have emotions,</a:t>
            </a:r>
          </a:p>
          <a:p>
            <a:pPr algn="l" marL="1014729" indent="-507364" lvl="1">
              <a:lnSpc>
                <a:spcPts val="6579"/>
              </a:lnSpc>
              <a:buFont typeface="Arial"/>
              <a:buChar char="•"/>
            </a:pPr>
            <a:r>
              <a:rPr lang="en-US" sz="4699" spc="108">
                <a:solidFill>
                  <a:srgbClr val="44433F"/>
                </a:solidFill>
                <a:latin typeface="ITC Avant Garde Gothic"/>
                <a:ea typeface="ITC Avant Garde Gothic"/>
                <a:cs typeface="ITC Avant Garde Gothic"/>
                <a:sym typeface="ITC Avant Garde Gothic"/>
              </a:rPr>
              <a:t>work</a:t>
            </a:r>
            <a:r>
              <a:rPr lang="en-US" sz="4699" spc="108">
                <a:solidFill>
                  <a:srgbClr val="44433F"/>
                </a:solidFill>
                <a:latin typeface="ITC Avant Garde Gothic"/>
                <a:ea typeface="ITC Avant Garde Gothic"/>
                <a:cs typeface="ITC Avant Garde Gothic"/>
                <a:sym typeface="ITC Avant Garde Gothic"/>
              </a:rPr>
              <a:t>s based on data and algorithms.</a:t>
            </a:r>
          </a:p>
          <a:p>
            <a:pPr algn="l">
              <a:lnSpc>
                <a:spcPts val="6160"/>
              </a:lnSpc>
            </a:pPr>
          </a:p>
        </p:txBody>
      </p:sp>
      <p:sp>
        <p:nvSpPr>
          <p:cNvPr name="Freeform 4" id="4"/>
          <p:cNvSpPr/>
          <p:nvPr/>
        </p:nvSpPr>
        <p:spPr>
          <a:xfrm flipH="false" flipV="false" rot="0">
            <a:off x="13637188" y="2603869"/>
            <a:ext cx="3622112" cy="7301565"/>
          </a:xfrm>
          <a:custGeom>
            <a:avLst/>
            <a:gdLst/>
            <a:ahLst/>
            <a:cxnLst/>
            <a:rect r="r" b="b" t="t" l="l"/>
            <a:pathLst>
              <a:path h="7301565" w="3622112">
                <a:moveTo>
                  <a:pt x="0" y="0"/>
                </a:moveTo>
                <a:lnTo>
                  <a:pt x="3622112" y="0"/>
                </a:lnTo>
                <a:lnTo>
                  <a:pt x="3622112" y="7301566"/>
                </a:lnTo>
                <a:lnTo>
                  <a:pt x="0" y="7301566"/>
                </a:lnTo>
                <a:lnTo>
                  <a:pt x="0" y="0"/>
                </a:lnTo>
                <a:close/>
              </a:path>
            </a:pathLst>
          </a:custGeom>
          <a:blipFill>
            <a:blip r:embed="rId2">
              <a:alphaModFix amt="56000"/>
            </a:blip>
            <a:stretch>
              <a:fillRect l="-101583" t="0" r="0" b="0"/>
            </a:stretch>
          </a:blipFill>
        </p:spPr>
      </p:sp>
    </p:spTree>
  </p:cSld>
  <p:clrMapOvr>
    <a:masterClrMapping/>
  </p:clrMapOvr>
  <p:transition spd="fast">
    <p:fade/>
  </p:transition>
</p:sld>
</file>

<file path=ppt/slides/slide7.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TextBox 2" id="2"/>
          <p:cNvSpPr txBox="true"/>
          <p:nvPr/>
        </p:nvSpPr>
        <p:spPr>
          <a:xfrm rot="0">
            <a:off x="701258" y="2684780"/>
            <a:ext cx="15679884" cy="4745990"/>
          </a:xfrm>
          <a:prstGeom prst="rect">
            <a:avLst/>
          </a:prstGeom>
        </p:spPr>
        <p:txBody>
          <a:bodyPr anchor="t" rtlCol="false" tIns="0" lIns="0" bIns="0" rIns="0">
            <a:spAutoFit/>
          </a:bodyPr>
          <a:lstStyle/>
          <a:p>
            <a:pPr algn="l">
              <a:lnSpc>
                <a:spcPts val="6160"/>
              </a:lnSpc>
            </a:pPr>
            <a:r>
              <a:rPr lang="en-US" sz="4400" spc="101">
                <a:solidFill>
                  <a:srgbClr val="44433F"/>
                </a:solidFill>
                <a:latin typeface="ITC Avant Garde Gothic"/>
                <a:ea typeface="ITC Avant Garde Gothic"/>
                <a:cs typeface="ITC Avant Garde Gothic"/>
                <a:sym typeface="ITC Avant Garde Gothic"/>
              </a:rPr>
              <a:t>From</a:t>
            </a:r>
            <a:r>
              <a:rPr lang="en-US" sz="4400" spc="101">
                <a:solidFill>
                  <a:srgbClr val="44433F"/>
                </a:solidFill>
                <a:latin typeface="ITC Avant Garde Gothic"/>
                <a:ea typeface="ITC Avant Garde Gothic"/>
                <a:cs typeface="ITC Avant Garde Gothic"/>
                <a:sym typeface="ITC Avant Garde Gothic"/>
              </a:rPr>
              <a:t> Rules</a:t>
            </a:r>
            <a:r>
              <a:rPr lang="en-US" sz="4400" spc="101">
                <a:solidFill>
                  <a:srgbClr val="44433F"/>
                </a:solidFill>
                <a:latin typeface="ITC Avant Garde Gothic"/>
                <a:ea typeface="ITC Avant Garde Gothic"/>
                <a:cs typeface="ITC Avant Garde Gothic"/>
                <a:sym typeface="ITC Avant Garde Gothic"/>
              </a:rPr>
              <a:t> to Learning</a:t>
            </a:r>
          </a:p>
          <a:p>
            <a:pPr algn="l" marL="949961" indent="-474980" lvl="1">
              <a:lnSpc>
                <a:spcPts val="6160"/>
              </a:lnSpc>
              <a:buFont typeface="Arial"/>
              <a:buChar char="•"/>
            </a:pPr>
            <a:r>
              <a:rPr lang="en-US" sz="4400" spc="101">
                <a:solidFill>
                  <a:srgbClr val="44433F"/>
                </a:solidFill>
                <a:latin typeface="ITC Avant Garde Gothic"/>
                <a:ea typeface="ITC Avant Garde Gothic"/>
                <a:cs typeface="ITC Avant Garde Gothic"/>
                <a:sym typeface="ITC Avant Garde Gothic"/>
              </a:rPr>
              <a:t>Traditional programming → humans write rules</a:t>
            </a:r>
          </a:p>
          <a:p>
            <a:pPr algn="l" marL="949961" indent="-474980" lvl="1">
              <a:lnSpc>
                <a:spcPts val="6160"/>
              </a:lnSpc>
              <a:buFont typeface="Arial"/>
              <a:buChar char="•"/>
            </a:pPr>
            <a:r>
              <a:rPr lang="en-US" sz="4400" spc="101">
                <a:solidFill>
                  <a:srgbClr val="44433F"/>
                </a:solidFill>
                <a:latin typeface="ITC Avant Garde Gothic"/>
                <a:ea typeface="ITC Avant Garde Gothic"/>
                <a:cs typeface="ITC Avant Garde Gothic"/>
                <a:sym typeface="ITC Avant Garde Gothic"/>
              </a:rPr>
              <a:t>AI → learns from data</a:t>
            </a:r>
          </a:p>
          <a:p>
            <a:pPr algn="l" marL="949961" indent="-474980" lvl="1">
              <a:lnSpc>
                <a:spcPts val="6160"/>
              </a:lnSpc>
              <a:buFont typeface="Arial"/>
              <a:buChar char="•"/>
            </a:pPr>
            <a:r>
              <a:rPr lang="en-US" sz="4400" spc="101">
                <a:solidFill>
                  <a:srgbClr val="44433F"/>
                </a:solidFill>
                <a:latin typeface="ITC Avant Garde Gothic"/>
                <a:ea typeface="ITC Avant Garde Gothic"/>
                <a:cs typeface="ITC Avant Garde Gothic"/>
                <a:sym typeface="ITC Avant Garde Gothic"/>
              </a:rPr>
              <a:t>Finds patterns</a:t>
            </a:r>
          </a:p>
          <a:p>
            <a:pPr algn="l" marL="949961" indent="-474980" lvl="1">
              <a:lnSpc>
                <a:spcPts val="6160"/>
              </a:lnSpc>
              <a:buFont typeface="Arial"/>
              <a:buChar char="•"/>
            </a:pPr>
            <a:r>
              <a:rPr lang="en-US" sz="4400" spc="101">
                <a:solidFill>
                  <a:srgbClr val="44433F"/>
                </a:solidFill>
                <a:latin typeface="ITC Avant Garde Gothic"/>
                <a:ea typeface="ITC Avant Garde Gothic"/>
                <a:cs typeface="ITC Avant Garde Gothic"/>
                <a:sym typeface="ITC Avant Garde Gothic"/>
              </a:rPr>
              <a:t>Makes predictions</a:t>
            </a:r>
          </a:p>
          <a:p>
            <a:pPr algn="ctr">
              <a:lnSpc>
                <a:spcPts val="6160"/>
              </a:lnSpc>
            </a:pPr>
          </a:p>
        </p:txBody>
      </p:sp>
      <p:sp>
        <p:nvSpPr>
          <p:cNvPr name="Freeform 3" id="3"/>
          <p:cNvSpPr/>
          <p:nvPr/>
        </p:nvSpPr>
        <p:spPr>
          <a:xfrm flipH="false" flipV="false" rot="0">
            <a:off x="11071478" y="4477730"/>
            <a:ext cx="5799809" cy="5183579"/>
          </a:xfrm>
          <a:custGeom>
            <a:avLst/>
            <a:gdLst/>
            <a:ahLst/>
            <a:cxnLst/>
            <a:rect r="r" b="b" t="t" l="l"/>
            <a:pathLst>
              <a:path h="5183579" w="5799809">
                <a:moveTo>
                  <a:pt x="0" y="0"/>
                </a:moveTo>
                <a:lnTo>
                  <a:pt x="5799809" y="0"/>
                </a:lnTo>
                <a:lnTo>
                  <a:pt x="5799809" y="5183579"/>
                </a:lnTo>
                <a:lnTo>
                  <a:pt x="0" y="5183579"/>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TextBox 4" id="4"/>
          <p:cNvSpPr txBox="true"/>
          <p:nvPr/>
        </p:nvSpPr>
        <p:spPr>
          <a:xfrm rot="0">
            <a:off x="1919627" y="915638"/>
            <a:ext cx="15882545" cy="1565644"/>
          </a:xfrm>
          <a:prstGeom prst="rect">
            <a:avLst/>
          </a:prstGeom>
        </p:spPr>
        <p:txBody>
          <a:bodyPr anchor="t" rtlCol="false" tIns="0" lIns="0" bIns="0" rIns="0">
            <a:spAutoFit/>
          </a:bodyPr>
          <a:lstStyle/>
          <a:p>
            <a:pPr algn="l">
              <a:lnSpc>
                <a:spcPts val="10147"/>
              </a:lnSpc>
            </a:pPr>
            <a:r>
              <a:rPr lang="en-US" b="true" sz="10354" spc="-207">
                <a:solidFill>
                  <a:srgbClr val="44433F"/>
                </a:solidFill>
                <a:latin typeface="ITC Avant Garde Gothic Bold"/>
                <a:ea typeface="ITC Avant Garde Gothic Bold"/>
                <a:cs typeface="ITC Avant Garde Gothic Bold"/>
                <a:sym typeface="ITC Avant Garde Gothic Bold"/>
              </a:rPr>
              <a:t>How does AI work? </a:t>
            </a:r>
          </a:p>
        </p:txBody>
      </p:sp>
    </p:spTree>
  </p:cSld>
  <p:clrMapOvr>
    <a:masterClrMapping/>
  </p:clrMapOvr>
  <p:transition spd="fast">
    <p:fade/>
  </p:transition>
</p:sld>
</file>

<file path=ppt/slides/slide8.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1028700" y="1028700"/>
            <a:ext cx="7887482" cy="7532546"/>
          </a:xfrm>
          <a:custGeom>
            <a:avLst/>
            <a:gdLst/>
            <a:ahLst/>
            <a:cxnLst/>
            <a:rect r="r" b="b" t="t" l="l"/>
            <a:pathLst>
              <a:path h="7532546" w="7887482">
                <a:moveTo>
                  <a:pt x="0" y="0"/>
                </a:moveTo>
                <a:lnTo>
                  <a:pt x="7887482" y="0"/>
                </a:lnTo>
                <a:lnTo>
                  <a:pt x="7887482" y="7532546"/>
                </a:lnTo>
                <a:lnTo>
                  <a:pt x="0" y="7532546"/>
                </a:lnTo>
                <a:lnTo>
                  <a:pt x="0" y="0"/>
                </a:lnTo>
                <a:close/>
              </a:path>
            </a:pathLst>
          </a:custGeom>
          <a:blipFill>
            <a:blip r:embed="rId2"/>
            <a:stretch>
              <a:fillRect l="0" t="0" r="0" b="0"/>
            </a:stretch>
          </a:blipFill>
        </p:spPr>
      </p:sp>
      <p:sp>
        <p:nvSpPr>
          <p:cNvPr name="TextBox 3" id="3"/>
          <p:cNvSpPr txBox="true"/>
          <p:nvPr/>
        </p:nvSpPr>
        <p:spPr>
          <a:xfrm rot="0">
            <a:off x="10180901" y="2270290"/>
            <a:ext cx="6778244" cy="5058890"/>
          </a:xfrm>
          <a:prstGeom prst="rect">
            <a:avLst/>
          </a:prstGeom>
        </p:spPr>
        <p:txBody>
          <a:bodyPr anchor="t" rtlCol="false" tIns="0" lIns="0" bIns="0" rIns="0">
            <a:spAutoFit/>
          </a:bodyPr>
          <a:lstStyle/>
          <a:p>
            <a:pPr algn="l">
              <a:lnSpc>
                <a:spcPts val="12400"/>
              </a:lnSpc>
            </a:pPr>
            <a:r>
              <a:rPr lang="en-US" b="true" sz="12653" spc="-253">
                <a:solidFill>
                  <a:srgbClr val="44433F"/>
                </a:solidFill>
                <a:latin typeface="ITC Avant Garde Gothic Bold"/>
                <a:ea typeface="ITC Avant Garde Gothic Bold"/>
                <a:cs typeface="ITC Avant Garde Gothic Bold"/>
                <a:sym typeface="ITC Avant Garde Gothic Bold"/>
              </a:rPr>
              <a:t>Data is the fuel of AI. </a:t>
            </a:r>
          </a:p>
        </p:txBody>
      </p:sp>
    </p:spTree>
  </p:cSld>
  <p:clrMapOvr>
    <a:masterClrMapping/>
  </p:clrMapOvr>
  <p:transition spd="fast">
    <p:fade/>
  </p:transition>
</p:sld>
</file>

<file path=ppt/slides/slide9.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TextBox 2" id="2"/>
          <p:cNvSpPr txBox="true"/>
          <p:nvPr/>
        </p:nvSpPr>
        <p:spPr>
          <a:xfrm rot="0">
            <a:off x="701258" y="2703830"/>
            <a:ext cx="15679884" cy="6056630"/>
          </a:xfrm>
          <a:prstGeom prst="rect">
            <a:avLst/>
          </a:prstGeom>
        </p:spPr>
        <p:txBody>
          <a:bodyPr anchor="t" rtlCol="false" tIns="0" lIns="0" bIns="0" rIns="0">
            <a:spAutoFit/>
          </a:bodyPr>
          <a:lstStyle/>
          <a:p>
            <a:pPr algn="l">
              <a:lnSpc>
                <a:spcPts val="5320"/>
              </a:lnSpc>
            </a:pPr>
            <a:r>
              <a:rPr lang="en-US" b="true" sz="3800" spc="87">
                <a:solidFill>
                  <a:srgbClr val="44433F"/>
                </a:solidFill>
                <a:latin typeface="ITC Avant Garde Gothic Bold"/>
                <a:ea typeface="ITC Avant Garde Gothic Bold"/>
                <a:cs typeface="ITC Avant Garde Gothic Bold"/>
                <a:sym typeface="ITC Avant Garde Gothic Bold"/>
              </a:rPr>
              <a:t>Machine Learning (ML) </a:t>
            </a:r>
            <a:r>
              <a:rPr lang="en-US" sz="3800" spc="87">
                <a:solidFill>
                  <a:srgbClr val="44433F"/>
                </a:solidFill>
                <a:latin typeface="ITC Avant Garde Gothic"/>
                <a:ea typeface="ITC Avant Garde Gothic"/>
                <a:cs typeface="ITC Avant Garde Gothic"/>
                <a:sym typeface="ITC Avant Garde Gothic"/>
              </a:rPr>
              <a:t>is a type of Artificial Intelligence that allows computers to learn from data instead of being programmed step by step.</a:t>
            </a:r>
          </a:p>
          <a:p>
            <a:pPr algn="l">
              <a:lnSpc>
                <a:spcPts val="5320"/>
              </a:lnSpc>
            </a:pPr>
          </a:p>
          <a:p>
            <a:pPr algn="l">
              <a:lnSpc>
                <a:spcPts val="5320"/>
              </a:lnSpc>
            </a:pPr>
            <a:r>
              <a:rPr lang="en-US" b="true" sz="3800" spc="87">
                <a:solidFill>
                  <a:srgbClr val="44433F"/>
                </a:solidFill>
                <a:latin typeface="ITC Avant Garde Gothic Bold"/>
                <a:ea typeface="ITC Avant Garde Gothic Bold"/>
                <a:cs typeface="ITC Avant Garde Gothic Bold"/>
                <a:sym typeface="ITC Avant Garde Gothic Bold"/>
              </a:rPr>
              <a:t>In machine learning:</a:t>
            </a:r>
          </a:p>
          <a:p>
            <a:pPr algn="l" marL="820424" indent="-410212" lvl="1">
              <a:lnSpc>
                <a:spcPts val="5320"/>
              </a:lnSpc>
              <a:buFont typeface="Arial"/>
              <a:buChar char="•"/>
            </a:pPr>
            <a:r>
              <a:rPr lang="en-US" sz="3800" spc="87">
                <a:solidFill>
                  <a:srgbClr val="44433F"/>
                </a:solidFill>
                <a:latin typeface="ITC Avant Garde Gothic"/>
                <a:ea typeface="ITC Avant Garde Gothic"/>
                <a:cs typeface="ITC Avant Garde Gothic"/>
                <a:sym typeface="ITC Avant Garde Gothic"/>
              </a:rPr>
              <a:t>The computer is given examples and data</a:t>
            </a:r>
          </a:p>
          <a:p>
            <a:pPr algn="l" marL="820424" indent="-410212" lvl="1">
              <a:lnSpc>
                <a:spcPts val="5320"/>
              </a:lnSpc>
              <a:buFont typeface="Arial"/>
              <a:buChar char="•"/>
            </a:pPr>
            <a:r>
              <a:rPr lang="en-US" sz="3800" spc="87">
                <a:solidFill>
                  <a:srgbClr val="44433F"/>
                </a:solidFill>
                <a:latin typeface="ITC Avant Garde Gothic"/>
                <a:ea typeface="ITC Avant Garde Gothic"/>
                <a:cs typeface="ITC Avant Garde Gothic"/>
                <a:sym typeface="ITC Avant Garde Gothic"/>
              </a:rPr>
              <a:t>It finds patterns on its own</a:t>
            </a:r>
          </a:p>
          <a:p>
            <a:pPr algn="l" marL="820424" indent="-410212" lvl="1">
              <a:lnSpc>
                <a:spcPts val="5320"/>
              </a:lnSpc>
              <a:buFont typeface="Arial"/>
              <a:buChar char="•"/>
            </a:pPr>
            <a:r>
              <a:rPr lang="en-US" sz="3800" spc="87">
                <a:solidFill>
                  <a:srgbClr val="44433F"/>
                </a:solidFill>
                <a:latin typeface="ITC Avant Garde Gothic"/>
                <a:ea typeface="ITC Avant Garde Gothic"/>
                <a:cs typeface="ITC Avant Garde Gothic"/>
                <a:sym typeface="ITC Avant Garde Gothic"/>
              </a:rPr>
              <a:t>It improves over time as it sees more data</a:t>
            </a:r>
          </a:p>
          <a:p>
            <a:pPr algn="ctr">
              <a:lnSpc>
                <a:spcPts val="5320"/>
              </a:lnSpc>
            </a:pPr>
          </a:p>
        </p:txBody>
      </p:sp>
      <p:sp>
        <p:nvSpPr>
          <p:cNvPr name="Freeform 3" id="3"/>
          <p:cNvSpPr/>
          <p:nvPr/>
        </p:nvSpPr>
        <p:spPr>
          <a:xfrm flipH="false" flipV="false" rot="0">
            <a:off x="13052922" y="4652336"/>
            <a:ext cx="4015370" cy="4906766"/>
          </a:xfrm>
          <a:custGeom>
            <a:avLst/>
            <a:gdLst/>
            <a:ahLst/>
            <a:cxnLst/>
            <a:rect r="r" b="b" t="t" l="l"/>
            <a:pathLst>
              <a:path h="4906766" w="4015370">
                <a:moveTo>
                  <a:pt x="0" y="0"/>
                </a:moveTo>
                <a:lnTo>
                  <a:pt x="4015370" y="0"/>
                </a:lnTo>
                <a:lnTo>
                  <a:pt x="4015370" y="4906766"/>
                </a:lnTo>
                <a:lnTo>
                  <a:pt x="0" y="4906766"/>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TextBox 4" id="4"/>
          <p:cNvSpPr txBox="true"/>
          <p:nvPr/>
        </p:nvSpPr>
        <p:spPr>
          <a:xfrm rot="0">
            <a:off x="498596" y="870589"/>
            <a:ext cx="15882545" cy="1463159"/>
          </a:xfrm>
          <a:prstGeom prst="rect">
            <a:avLst/>
          </a:prstGeom>
        </p:spPr>
        <p:txBody>
          <a:bodyPr anchor="t" rtlCol="false" tIns="0" lIns="0" bIns="0" rIns="0">
            <a:spAutoFit/>
          </a:bodyPr>
          <a:lstStyle/>
          <a:p>
            <a:pPr algn="l">
              <a:lnSpc>
                <a:spcPts val="9559"/>
              </a:lnSpc>
            </a:pPr>
            <a:r>
              <a:rPr lang="en-US" b="true" sz="9754" spc="-195">
                <a:solidFill>
                  <a:srgbClr val="44433F"/>
                </a:solidFill>
                <a:latin typeface="ITC Avant Garde Gothic Bold"/>
                <a:ea typeface="ITC Avant Garde Gothic Bold"/>
                <a:cs typeface="ITC Avant Garde Gothic Bold"/>
                <a:sym typeface="ITC Avant Garde Gothic Bold"/>
              </a:rPr>
              <a:t>Machine Learning (ML)</a:t>
            </a:r>
          </a:p>
        </p:txBody>
      </p:sp>
    </p:spTree>
  </p:cSld>
  <p:clrMapOvr>
    <a:masterClrMapping/>
  </p:clrMapOvr>
  <p:transition spd="fast">
    <p:fade/>
  </p:transition>
</p:sld>
</file>

<file path=ppt/slides/slide10.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4343857" y="6060205"/>
            <a:ext cx="9600286" cy="6396191"/>
          </a:xfrm>
          <a:custGeom>
            <a:avLst/>
            <a:gdLst/>
            <a:ahLst/>
            <a:cxnLst/>
            <a:rect r="r" b="b" t="t" l="l"/>
            <a:pathLst>
              <a:path h="6396191" w="9600286">
                <a:moveTo>
                  <a:pt x="0" y="0"/>
                </a:moveTo>
                <a:lnTo>
                  <a:pt x="9600286" y="0"/>
                </a:lnTo>
                <a:lnTo>
                  <a:pt x="9600286" y="6396190"/>
                </a:lnTo>
                <a:lnTo>
                  <a:pt x="0" y="6396190"/>
                </a:lnTo>
                <a:lnTo>
                  <a:pt x="0" y="0"/>
                </a:lnTo>
                <a:close/>
              </a:path>
            </a:pathLst>
          </a:custGeom>
          <a:blipFill>
            <a:blip r:embed="rId2"/>
            <a:stretch>
              <a:fillRect l="0" t="0" r="0" b="0"/>
            </a:stretch>
          </a:blipFill>
        </p:spPr>
      </p:sp>
      <p:sp>
        <p:nvSpPr>
          <p:cNvPr name="TextBox 3" id="3"/>
          <p:cNvSpPr txBox="true"/>
          <p:nvPr/>
        </p:nvSpPr>
        <p:spPr>
          <a:xfrm rot="0">
            <a:off x="2066336" y="1561650"/>
            <a:ext cx="14155328" cy="3984624"/>
          </a:xfrm>
          <a:prstGeom prst="rect">
            <a:avLst/>
          </a:prstGeom>
        </p:spPr>
        <p:txBody>
          <a:bodyPr anchor="t" rtlCol="false" tIns="0" lIns="0" bIns="0" rIns="0">
            <a:spAutoFit/>
          </a:bodyPr>
          <a:lstStyle/>
          <a:p>
            <a:pPr algn="ctr">
              <a:lnSpc>
                <a:spcPts val="9799"/>
              </a:lnSpc>
            </a:pPr>
            <a:r>
              <a:rPr lang="en-US" b="true" sz="9999" spc="-199">
                <a:solidFill>
                  <a:srgbClr val="44433F"/>
                </a:solidFill>
                <a:latin typeface="ITC Avant Garde Gothic Bold"/>
                <a:ea typeface="ITC Avant Garde Gothic Bold"/>
                <a:cs typeface="ITC Avant Garde Gothic Bold"/>
                <a:sym typeface="ITC Avant Garde Gothic Bold"/>
              </a:rPr>
              <a:t>How does a computer </a:t>
            </a:r>
          </a:p>
          <a:p>
            <a:pPr algn="ctr">
              <a:lnSpc>
                <a:spcPts val="9799"/>
              </a:lnSpc>
            </a:pPr>
            <a:r>
              <a:rPr lang="en-US" b="true" sz="9999" spc="-199">
                <a:solidFill>
                  <a:srgbClr val="44433F"/>
                </a:solidFill>
                <a:latin typeface="ITC Avant Garde Gothic Bold"/>
                <a:ea typeface="ITC Avant Garde Gothic Bold"/>
                <a:cs typeface="ITC Avant Garde Gothic Bold"/>
                <a:sym typeface="ITC Avant Garde Gothic Bold"/>
              </a:rPr>
              <a:t>learn to tell if it is a cat or a dog?</a:t>
            </a:r>
          </a:p>
        </p:txBody>
      </p:sp>
    </p:spTree>
  </p:cSld>
  <p:clrMapOvr>
    <a:masterClrMapping/>
  </p:clrMapOvr>
  <p:transition spd="fast">
    <p:fade/>
  </p:transition>
</p:sld>
</file>

<file path=ppt/slides/slide1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9896843" y="6210902"/>
            <a:ext cx="8391157" cy="5590609"/>
          </a:xfrm>
          <a:custGeom>
            <a:avLst/>
            <a:gdLst/>
            <a:ahLst/>
            <a:cxnLst/>
            <a:rect r="r" b="b" t="t" l="l"/>
            <a:pathLst>
              <a:path h="5590609" w="8391157">
                <a:moveTo>
                  <a:pt x="0" y="0"/>
                </a:moveTo>
                <a:lnTo>
                  <a:pt x="8391157" y="0"/>
                </a:lnTo>
                <a:lnTo>
                  <a:pt x="8391157" y="5590608"/>
                </a:lnTo>
                <a:lnTo>
                  <a:pt x="0" y="5590608"/>
                </a:lnTo>
                <a:lnTo>
                  <a:pt x="0" y="0"/>
                </a:lnTo>
                <a:close/>
              </a:path>
            </a:pathLst>
          </a:custGeom>
          <a:blipFill>
            <a:blip r:embed="rId2"/>
            <a:stretch>
              <a:fillRect l="0" t="0" r="0" b="0"/>
            </a:stretch>
          </a:blipFill>
        </p:spPr>
      </p:sp>
      <p:sp>
        <p:nvSpPr>
          <p:cNvPr name="TextBox 3" id="3"/>
          <p:cNvSpPr txBox="true"/>
          <p:nvPr/>
        </p:nvSpPr>
        <p:spPr>
          <a:xfrm rot="0">
            <a:off x="728544" y="467169"/>
            <a:ext cx="7830507" cy="9352661"/>
          </a:xfrm>
          <a:prstGeom prst="rect">
            <a:avLst/>
          </a:prstGeom>
        </p:spPr>
        <p:txBody>
          <a:bodyPr anchor="t" rtlCol="false" tIns="0" lIns="0" bIns="0" rIns="0">
            <a:spAutoFit/>
          </a:bodyPr>
          <a:lstStyle/>
          <a:p>
            <a:pPr algn="l" marL="949961" indent="-474980" lvl="1">
              <a:lnSpc>
                <a:spcPts val="4312"/>
              </a:lnSpc>
              <a:buFont typeface="Arial"/>
              <a:buChar char="•"/>
            </a:pPr>
            <a:r>
              <a:rPr lang="en-US" sz="4400" spc="-88">
                <a:solidFill>
                  <a:srgbClr val="44433F"/>
                </a:solidFill>
                <a:latin typeface="ITC Avant Garde Gothic"/>
                <a:ea typeface="ITC Avant Garde Gothic"/>
                <a:cs typeface="ITC Avant Garde Gothic"/>
                <a:sym typeface="ITC Avant Garde Gothic"/>
              </a:rPr>
              <a:t>The computer is shown thousands of labeled photos: (This is a cat / This is a dog)</a:t>
            </a:r>
          </a:p>
          <a:p>
            <a:pPr algn="l">
              <a:lnSpc>
                <a:spcPts val="4312"/>
              </a:lnSpc>
            </a:pPr>
          </a:p>
          <a:p>
            <a:pPr algn="l" marL="949961" indent="-474980" lvl="1">
              <a:lnSpc>
                <a:spcPts val="4312"/>
              </a:lnSpc>
              <a:buFont typeface="Arial"/>
              <a:buChar char="•"/>
            </a:pPr>
            <a:r>
              <a:rPr lang="en-US" sz="4400" spc="-88">
                <a:solidFill>
                  <a:srgbClr val="44433F"/>
                </a:solidFill>
                <a:latin typeface="ITC Avant Garde Gothic"/>
                <a:ea typeface="ITC Avant Garde Gothic"/>
                <a:cs typeface="ITC Avant Garde Gothic"/>
                <a:sym typeface="ITC Avant Garde Gothic"/>
              </a:rPr>
              <a:t>It looks at patterns in the photos: (ear shape, size, face structure, etc.)</a:t>
            </a:r>
          </a:p>
          <a:p>
            <a:pPr algn="l">
              <a:lnSpc>
                <a:spcPts val="4312"/>
              </a:lnSpc>
            </a:pPr>
          </a:p>
          <a:p>
            <a:pPr algn="l" marL="949961" indent="-474980" lvl="1">
              <a:lnSpc>
                <a:spcPts val="4312"/>
              </a:lnSpc>
              <a:buFont typeface="Arial"/>
              <a:buChar char="•"/>
            </a:pPr>
            <a:r>
              <a:rPr lang="en-US" sz="4400" spc="-88">
                <a:solidFill>
                  <a:srgbClr val="44433F"/>
                </a:solidFill>
                <a:latin typeface="ITC Avant Garde Gothic"/>
                <a:ea typeface="ITC Avant Garde Gothic"/>
                <a:cs typeface="ITC Avant Garde Gothic"/>
                <a:sym typeface="ITC Avant Garde Gothic"/>
              </a:rPr>
              <a:t>The system learns patterns from the examples.</a:t>
            </a:r>
          </a:p>
          <a:p>
            <a:pPr algn="l">
              <a:lnSpc>
                <a:spcPts val="4312"/>
              </a:lnSpc>
            </a:pPr>
          </a:p>
          <a:p>
            <a:pPr algn="l" marL="949961" indent="-474980" lvl="1">
              <a:lnSpc>
                <a:spcPts val="4312"/>
              </a:lnSpc>
              <a:buFont typeface="Arial"/>
              <a:buChar char="•"/>
            </a:pPr>
            <a:r>
              <a:rPr lang="en-US" sz="4400" spc="-88">
                <a:solidFill>
                  <a:srgbClr val="44433F"/>
                </a:solidFill>
                <a:latin typeface="ITC Avant Garde Gothic"/>
                <a:ea typeface="ITC Avant Garde Gothic"/>
                <a:cs typeface="ITC Avant Garde Gothic"/>
                <a:sym typeface="ITC Avant Garde Gothic"/>
              </a:rPr>
              <a:t>When it sees a new photo, it makes a guess based on what it has learned.</a:t>
            </a:r>
          </a:p>
          <a:p>
            <a:pPr algn="l">
              <a:lnSpc>
                <a:spcPts val="4312"/>
              </a:lnSpc>
            </a:pPr>
          </a:p>
        </p:txBody>
      </p:sp>
      <p:sp>
        <p:nvSpPr>
          <p:cNvPr name="TextBox 4" id="4"/>
          <p:cNvSpPr txBox="true"/>
          <p:nvPr/>
        </p:nvSpPr>
        <p:spPr>
          <a:xfrm rot="0">
            <a:off x="10807259" y="1249020"/>
            <a:ext cx="6570324" cy="3560905"/>
          </a:xfrm>
          <a:prstGeom prst="rect">
            <a:avLst/>
          </a:prstGeom>
        </p:spPr>
        <p:txBody>
          <a:bodyPr anchor="t" rtlCol="false" tIns="0" lIns="0" bIns="0" rIns="0">
            <a:spAutoFit/>
          </a:bodyPr>
          <a:lstStyle/>
          <a:p>
            <a:pPr algn="ctr">
              <a:lnSpc>
                <a:spcPts val="5528"/>
              </a:lnSpc>
              <a:spcBef>
                <a:spcPct val="0"/>
              </a:spcBef>
            </a:pPr>
            <a:r>
              <a:rPr lang="en-US" b="true" sz="3948" spc="-78">
                <a:solidFill>
                  <a:srgbClr val="44433F"/>
                </a:solidFill>
                <a:latin typeface="ITC Avant Garde Gothic Bold"/>
                <a:ea typeface="ITC Avant Garde Gothic Bold"/>
                <a:cs typeface="ITC Avant Garde Gothic Bold"/>
                <a:sym typeface="ITC Avant Garde Gothic Bold"/>
              </a:rPr>
              <a:t>⚠️ Important:</a:t>
            </a:r>
          </a:p>
          <a:p>
            <a:pPr algn="ctr">
              <a:lnSpc>
                <a:spcPts val="5528"/>
              </a:lnSpc>
              <a:spcBef>
                <a:spcPct val="0"/>
              </a:spcBef>
            </a:pPr>
            <a:r>
              <a:rPr lang="en-US" b="true" sz="3948" spc="-78">
                <a:solidFill>
                  <a:srgbClr val="44433F"/>
                </a:solidFill>
                <a:latin typeface="ITC Avant Garde Gothic Bold"/>
                <a:ea typeface="ITC Avant Garde Gothic Bold"/>
                <a:cs typeface="ITC Avant Garde Gothic Bold"/>
                <a:sym typeface="ITC Avant Garde Gothic Bold"/>
              </a:rPr>
              <a:t> If the photos are not diverse enough, the computer may make mistakes.</a:t>
            </a:r>
          </a:p>
        </p:txBody>
      </p:sp>
    </p:spTree>
  </p:cSld>
  <p:clrMapOvr>
    <a:masterClrMapping/>
  </p:clrMapOvr>
  <p:transition spd="fast">
    <p:fade/>
  </p:transition>
</p:sld>
</file>

<file path=ppt/slides/slide12.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TextBox 2" id="2"/>
          <p:cNvSpPr txBox="true"/>
          <p:nvPr/>
        </p:nvSpPr>
        <p:spPr>
          <a:xfrm rot="0">
            <a:off x="701258" y="2703830"/>
            <a:ext cx="15679884" cy="6056630"/>
          </a:xfrm>
          <a:prstGeom prst="rect">
            <a:avLst/>
          </a:prstGeom>
        </p:spPr>
        <p:txBody>
          <a:bodyPr anchor="t" rtlCol="false" tIns="0" lIns="0" bIns="0" rIns="0">
            <a:spAutoFit/>
          </a:bodyPr>
          <a:lstStyle/>
          <a:p>
            <a:pPr algn="l">
              <a:lnSpc>
                <a:spcPts val="5320"/>
              </a:lnSpc>
            </a:pPr>
            <a:r>
              <a:rPr lang="en-US" sz="3800" spc="87" b="true">
                <a:solidFill>
                  <a:srgbClr val="44433F"/>
                </a:solidFill>
                <a:latin typeface="ITC Avant Garde Gothic Bold"/>
                <a:ea typeface="ITC Avant Garde Gothic Bold"/>
                <a:cs typeface="ITC Avant Garde Gothic Bold"/>
                <a:sym typeface="ITC Avant Garde Gothic Bold"/>
              </a:rPr>
              <a:t>De</a:t>
            </a:r>
            <a:r>
              <a:rPr lang="en-US" b="true" sz="3800" spc="87">
                <a:solidFill>
                  <a:srgbClr val="44433F"/>
                </a:solidFill>
                <a:latin typeface="ITC Avant Garde Gothic Bold"/>
                <a:ea typeface="ITC Avant Garde Gothic Bold"/>
                <a:cs typeface="ITC Avant Garde Gothic Bold"/>
                <a:sym typeface="ITC Avant Garde Gothic Bold"/>
              </a:rPr>
              <a:t>ep Learning</a:t>
            </a:r>
            <a:r>
              <a:rPr lang="en-US" sz="3800" spc="87">
                <a:solidFill>
                  <a:srgbClr val="44433F"/>
                </a:solidFill>
                <a:latin typeface="ITC Avant Garde Gothic"/>
                <a:ea typeface="ITC Avant Garde Gothic"/>
                <a:cs typeface="ITC Avant Garde Gothic"/>
                <a:sym typeface="ITC Avant Garde Gothic"/>
              </a:rPr>
              <a:t> is a special type of machine learning that uses systems inspired by the human brain, called neural networks.</a:t>
            </a:r>
          </a:p>
          <a:p>
            <a:pPr algn="l">
              <a:lnSpc>
                <a:spcPts val="5320"/>
              </a:lnSpc>
            </a:pPr>
            <a:r>
              <a:rPr lang="en-US" sz="3800" spc="87">
                <a:solidFill>
                  <a:srgbClr val="44433F"/>
                </a:solidFill>
                <a:latin typeface="ITC Avant Garde Gothic"/>
                <a:ea typeface="ITC Avant Garde Gothic"/>
                <a:cs typeface="ITC Avant Garde Gothic"/>
                <a:sym typeface="ITC Avant Garde Gothic"/>
              </a:rPr>
              <a:t>Instead of learning from data in a simple way, deep learning:</a:t>
            </a:r>
          </a:p>
          <a:p>
            <a:pPr algn="l" marL="820424" indent="-410212" lvl="1">
              <a:lnSpc>
                <a:spcPts val="5320"/>
              </a:lnSpc>
              <a:buFont typeface="Arial"/>
              <a:buChar char="•"/>
            </a:pPr>
            <a:r>
              <a:rPr lang="en-US" sz="3800" spc="87">
                <a:solidFill>
                  <a:srgbClr val="44433F"/>
                </a:solidFill>
                <a:latin typeface="ITC Avant Garde Gothic"/>
                <a:ea typeface="ITC Avant Garde Gothic"/>
                <a:cs typeface="ITC Avant Garde Gothic"/>
                <a:sym typeface="ITC Avant Garde Gothic"/>
              </a:rPr>
              <a:t>Us</a:t>
            </a:r>
            <a:r>
              <a:rPr lang="en-US" sz="3800" spc="87">
                <a:solidFill>
                  <a:srgbClr val="44433F"/>
                </a:solidFill>
                <a:latin typeface="ITC Avant Garde Gothic"/>
                <a:ea typeface="ITC Avant Garde Gothic"/>
                <a:cs typeface="ITC Avant Garde Gothic"/>
                <a:sym typeface="ITC Avant Garde Gothic"/>
              </a:rPr>
              <a:t>es multiple layers of learning</a:t>
            </a:r>
          </a:p>
          <a:p>
            <a:pPr algn="l" marL="820424" indent="-410212" lvl="1">
              <a:lnSpc>
                <a:spcPts val="5320"/>
              </a:lnSpc>
              <a:buFont typeface="Arial"/>
              <a:buChar char="•"/>
            </a:pPr>
            <a:r>
              <a:rPr lang="en-US" sz="3800" spc="87">
                <a:solidFill>
                  <a:srgbClr val="44433F"/>
                </a:solidFill>
                <a:latin typeface="ITC Avant Garde Gothic"/>
                <a:ea typeface="ITC Avant Garde Gothic"/>
                <a:cs typeface="ITC Avant Garde Gothic"/>
                <a:sym typeface="ITC Avant Garde Gothic"/>
              </a:rPr>
              <a:t>Processes information step by step</a:t>
            </a:r>
          </a:p>
          <a:p>
            <a:pPr algn="l" marL="820424" indent="-410212" lvl="1">
              <a:lnSpc>
                <a:spcPts val="5320"/>
              </a:lnSpc>
              <a:buFont typeface="Arial"/>
              <a:buChar char="•"/>
            </a:pPr>
            <a:r>
              <a:rPr lang="en-US" sz="3800" spc="87">
                <a:solidFill>
                  <a:srgbClr val="44433F"/>
                </a:solidFill>
                <a:latin typeface="ITC Avant Garde Gothic"/>
                <a:ea typeface="ITC Avant Garde Gothic"/>
                <a:cs typeface="ITC Avant Garde Gothic"/>
                <a:sym typeface="ITC Avant Garde Gothic"/>
              </a:rPr>
              <a:t>Learns complex patterns in data</a:t>
            </a:r>
          </a:p>
          <a:p>
            <a:pPr algn="l">
              <a:lnSpc>
                <a:spcPts val="5320"/>
              </a:lnSpc>
            </a:pPr>
          </a:p>
          <a:p>
            <a:pPr algn="l">
              <a:lnSpc>
                <a:spcPts val="5320"/>
              </a:lnSpc>
            </a:pPr>
            <a:r>
              <a:rPr lang="en-US" sz="3800" spc="87">
                <a:solidFill>
                  <a:srgbClr val="44433F"/>
                </a:solidFill>
                <a:latin typeface="ITC Avant Garde Gothic"/>
                <a:ea typeface="ITC Avant Garde Gothic"/>
                <a:cs typeface="ITC Avant Garde Gothic"/>
                <a:sym typeface="ITC Avant Garde Gothic"/>
              </a:rPr>
              <a:t>    </a:t>
            </a:r>
            <a:r>
              <a:rPr lang="en-US" sz="3800" spc="87">
                <a:solidFill>
                  <a:srgbClr val="44433F"/>
                </a:solidFill>
                <a:latin typeface="ITC Avant Garde Gothic"/>
                <a:ea typeface="ITC Avant Garde Gothic"/>
                <a:cs typeface="ITC Avant Garde Gothic"/>
                <a:sym typeface="ITC Avant Garde Gothic"/>
              </a:rPr>
              <a:t>“Deep” means many layers, not “smart.”</a:t>
            </a:r>
          </a:p>
          <a:p>
            <a:pPr algn="ctr">
              <a:lnSpc>
                <a:spcPts val="5320"/>
              </a:lnSpc>
            </a:pPr>
          </a:p>
        </p:txBody>
      </p:sp>
      <p:sp>
        <p:nvSpPr>
          <p:cNvPr name="Freeform 3" id="3"/>
          <p:cNvSpPr/>
          <p:nvPr/>
        </p:nvSpPr>
        <p:spPr>
          <a:xfrm flipH="false" flipV="false" rot="0">
            <a:off x="898699" y="7334755"/>
            <a:ext cx="260002" cy="793899"/>
          </a:xfrm>
          <a:custGeom>
            <a:avLst/>
            <a:gdLst/>
            <a:ahLst/>
            <a:cxnLst/>
            <a:rect r="r" b="b" t="t" l="l"/>
            <a:pathLst>
              <a:path h="793899" w="260002">
                <a:moveTo>
                  <a:pt x="0" y="0"/>
                </a:moveTo>
                <a:lnTo>
                  <a:pt x="260002" y="0"/>
                </a:lnTo>
                <a:lnTo>
                  <a:pt x="260002" y="793898"/>
                </a:lnTo>
                <a:lnTo>
                  <a:pt x="0" y="793898"/>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4" id="4"/>
          <p:cNvSpPr/>
          <p:nvPr/>
        </p:nvSpPr>
        <p:spPr>
          <a:xfrm flipH="false" flipV="false" rot="0">
            <a:off x="13014431" y="5487344"/>
            <a:ext cx="3883343" cy="4114800"/>
          </a:xfrm>
          <a:custGeom>
            <a:avLst/>
            <a:gdLst/>
            <a:ahLst/>
            <a:cxnLst/>
            <a:rect r="r" b="b" t="t" l="l"/>
            <a:pathLst>
              <a:path h="4114800" w="3883343">
                <a:moveTo>
                  <a:pt x="0" y="0"/>
                </a:moveTo>
                <a:lnTo>
                  <a:pt x="3883343" y="0"/>
                </a:lnTo>
                <a:lnTo>
                  <a:pt x="3883343"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TextBox 5" id="5"/>
          <p:cNvSpPr txBox="true"/>
          <p:nvPr/>
        </p:nvSpPr>
        <p:spPr>
          <a:xfrm rot="0">
            <a:off x="498596" y="870589"/>
            <a:ext cx="15882545" cy="1463159"/>
          </a:xfrm>
          <a:prstGeom prst="rect">
            <a:avLst/>
          </a:prstGeom>
        </p:spPr>
        <p:txBody>
          <a:bodyPr anchor="t" rtlCol="false" tIns="0" lIns="0" bIns="0" rIns="0">
            <a:spAutoFit/>
          </a:bodyPr>
          <a:lstStyle/>
          <a:p>
            <a:pPr algn="l">
              <a:lnSpc>
                <a:spcPts val="9559"/>
              </a:lnSpc>
            </a:pPr>
            <a:r>
              <a:rPr lang="en-US" b="true" sz="9754" spc="-195">
                <a:solidFill>
                  <a:srgbClr val="44433F"/>
                </a:solidFill>
                <a:latin typeface="ITC Avant Garde Gothic Bold"/>
                <a:ea typeface="ITC Avant Garde Gothic Bold"/>
                <a:cs typeface="ITC Avant Garde Gothic Bold"/>
                <a:sym typeface="ITC Avant Garde Gothic Bold"/>
              </a:rPr>
              <a:t>Deep Learning (DL)</a:t>
            </a:r>
          </a:p>
        </p:txBody>
      </p:sp>
    </p:spTree>
  </p:cSld>
  <p:clrMapOvr>
    <a:masterClrMapping/>
  </p:clrMapOvr>
  <p:transition spd="fast">
    <p:fade/>
  </p:transition>
</p:sld>
</file>

<file path=ppt/slides/slide13.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TextBox 2" id="2"/>
          <p:cNvSpPr txBox="true"/>
          <p:nvPr/>
        </p:nvSpPr>
        <p:spPr>
          <a:xfrm rot="0">
            <a:off x="701258" y="2181349"/>
            <a:ext cx="15679884" cy="4723130"/>
          </a:xfrm>
          <a:prstGeom prst="rect">
            <a:avLst/>
          </a:prstGeom>
        </p:spPr>
        <p:txBody>
          <a:bodyPr anchor="t" rtlCol="false" tIns="0" lIns="0" bIns="0" rIns="0">
            <a:spAutoFit/>
          </a:bodyPr>
          <a:lstStyle/>
          <a:p>
            <a:pPr algn="l">
              <a:lnSpc>
                <a:spcPts val="5320"/>
              </a:lnSpc>
            </a:pPr>
            <a:r>
              <a:rPr lang="en-US" sz="3800" spc="87">
                <a:solidFill>
                  <a:srgbClr val="44433F"/>
                </a:solidFill>
                <a:latin typeface="ITC Avant Garde Gothic"/>
                <a:ea typeface="ITC Avant Garde Gothic"/>
                <a:cs typeface="ITC Avant Garde Gothic"/>
                <a:sym typeface="ITC Avant Garde Gothic"/>
              </a:rPr>
              <a:t>De</a:t>
            </a:r>
            <a:r>
              <a:rPr lang="en-US" sz="3800" spc="87">
                <a:solidFill>
                  <a:srgbClr val="44433F"/>
                </a:solidFill>
                <a:latin typeface="ITC Avant Garde Gothic"/>
                <a:ea typeface="ITC Avant Garde Gothic"/>
                <a:cs typeface="ITC Avant Garde Gothic"/>
                <a:sym typeface="ITC Avant Garde Gothic"/>
              </a:rPr>
              <a:t>ep learning powers:</a:t>
            </a:r>
          </a:p>
          <a:p>
            <a:pPr algn="l" marL="820424" indent="-410212" lvl="1">
              <a:lnSpc>
                <a:spcPts val="5320"/>
              </a:lnSpc>
              <a:buFont typeface="Arial"/>
              <a:buChar char="•"/>
            </a:pPr>
            <a:r>
              <a:rPr lang="en-US" sz="3800" spc="87">
                <a:solidFill>
                  <a:srgbClr val="44433F"/>
                </a:solidFill>
                <a:latin typeface="ITC Avant Garde Gothic"/>
                <a:ea typeface="ITC Avant Garde Gothic"/>
                <a:cs typeface="ITC Avant Garde Gothic"/>
                <a:sym typeface="ITC Avant Garde Gothic"/>
              </a:rPr>
              <a:t>Voice assistants (speech recognition)</a:t>
            </a:r>
          </a:p>
          <a:p>
            <a:pPr algn="l" marL="820424" indent="-410212" lvl="1">
              <a:lnSpc>
                <a:spcPts val="5320"/>
              </a:lnSpc>
              <a:buFont typeface="Arial"/>
              <a:buChar char="•"/>
            </a:pPr>
            <a:r>
              <a:rPr lang="en-US" sz="3800" spc="87">
                <a:solidFill>
                  <a:srgbClr val="44433F"/>
                </a:solidFill>
                <a:latin typeface="ITC Avant Garde Gothic"/>
                <a:ea typeface="ITC Avant Garde Gothic"/>
                <a:cs typeface="ITC Avant Garde Gothic"/>
                <a:sym typeface="ITC Avant Garde Gothic"/>
              </a:rPr>
              <a:t>Face recognition</a:t>
            </a:r>
          </a:p>
          <a:p>
            <a:pPr algn="l" marL="820424" indent="-410212" lvl="1">
              <a:lnSpc>
                <a:spcPts val="5320"/>
              </a:lnSpc>
              <a:buFont typeface="Arial"/>
              <a:buChar char="•"/>
            </a:pPr>
            <a:r>
              <a:rPr lang="en-US" sz="3800" spc="87">
                <a:solidFill>
                  <a:srgbClr val="44433F"/>
                </a:solidFill>
                <a:latin typeface="ITC Avant Garde Gothic"/>
                <a:ea typeface="ITC Avant Garde Gothic"/>
                <a:cs typeface="ITC Avant Garde Gothic"/>
                <a:sym typeface="ITC Avant Garde Gothic"/>
              </a:rPr>
              <a:t>Image and video analysis</a:t>
            </a:r>
          </a:p>
          <a:p>
            <a:pPr algn="l" marL="820424" indent="-410212" lvl="1">
              <a:lnSpc>
                <a:spcPts val="5320"/>
              </a:lnSpc>
              <a:buFont typeface="Arial"/>
              <a:buChar char="•"/>
            </a:pPr>
            <a:r>
              <a:rPr lang="en-US" sz="3800" spc="87">
                <a:solidFill>
                  <a:srgbClr val="44433F"/>
                </a:solidFill>
                <a:latin typeface="ITC Avant Garde Gothic"/>
                <a:ea typeface="ITC Avant Garde Gothic"/>
                <a:cs typeface="ITC Avant Garde Gothic"/>
                <a:sym typeface="ITC Avant Garde Gothic"/>
              </a:rPr>
              <a:t>Language models (chatbots, translation tools)</a:t>
            </a:r>
          </a:p>
          <a:p>
            <a:pPr algn="l">
              <a:lnSpc>
                <a:spcPts val="5320"/>
              </a:lnSpc>
            </a:pPr>
            <a:r>
              <a:rPr lang="en-US" sz="3800" spc="87">
                <a:solidFill>
                  <a:srgbClr val="44433F"/>
                </a:solidFill>
                <a:latin typeface="ITC Avant Garde Gothic"/>
                <a:ea typeface="ITC Avant Garde Gothic"/>
                <a:cs typeface="ITC Avant Garde Gothic"/>
                <a:sym typeface="ITC Avant Garde Gothic"/>
              </a:rPr>
              <a:t>📱 Most “smart” AI tools today</a:t>
            </a:r>
            <a:r>
              <a:rPr lang="en-US" sz="3800" spc="87">
                <a:solidFill>
                  <a:srgbClr val="44433F"/>
                </a:solidFill>
                <a:latin typeface="ITC Avant Garde Gothic"/>
                <a:ea typeface="ITC Avant Garde Gothic"/>
                <a:cs typeface="ITC Avant Garde Gothic"/>
                <a:sym typeface="ITC Avant Garde Gothic"/>
              </a:rPr>
              <a:t> use d</a:t>
            </a:r>
            <a:r>
              <a:rPr lang="en-US" sz="3800" spc="87">
                <a:solidFill>
                  <a:srgbClr val="44433F"/>
                </a:solidFill>
                <a:latin typeface="ITC Avant Garde Gothic"/>
                <a:ea typeface="ITC Avant Garde Gothic"/>
                <a:cs typeface="ITC Avant Garde Gothic"/>
                <a:sym typeface="ITC Avant Garde Gothic"/>
              </a:rPr>
              <a:t>eep learning.</a:t>
            </a:r>
          </a:p>
          <a:p>
            <a:pPr algn="ctr">
              <a:lnSpc>
                <a:spcPts val="5320"/>
              </a:lnSpc>
            </a:pPr>
          </a:p>
        </p:txBody>
      </p:sp>
      <p:sp>
        <p:nvSpPr>
          <p:cNvPr name="Freeform 3" id="3"/>
          <p:cNvSpPr/>
          <p:nvPr/>
        </p:nvSpPr>
        <p:spPr>
          <a:xfrm flipH="false" flipV="false" rot="0">
            <a:off x="6738135" y="6904478"/>
            <a:ext cx="4291545" cy="2875335"/>
          </a:xfrm>
          <a:custGeom>
            <a:avLst/>
            <a:gdLst/>
            <a:ahLst/>
            <a:cxnLst/>
            <a:rect r="r" b="b" t="t" l="l"/>
            <a:pathLst>
              <a:path h="2875335" w="4291545">
                <a:moveTo>
                  <a:pt x="0" y="0"/>
                </a:moveTo>
                <a:lnTo>
                  <a:pt x="4291545" y="0"/>
                </a:lnTo>
                <a:lnTo>
                  <a:pt x="4291545" y="2875335"/>
                </a:lnTo>
                <a:lnTo>
                  <a:pt x="0" y="2875335"/>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TextBox 4" id="4"/>
          <p:cNvSpPr txBox="true"/>
          <p:nvPr/>
        </p:nvSpPr>
        <p:spPr>
          <a:xfrm rot="0">
            <a:off x="498596" y="870589"/>
            <a:ext cx="15882545" cy="1463159"/>
          </a:xfrm>
          <a:prstGeom prst="rect">
            <a:avLst/>
          </a:prstGeom>
        </p:spPr>
        <p:txBody>
          <a:bodyPr anchor="t" rtlCol="false" tIns="0" lIns="0" bIns="0" rIns="0">
            <a:spAutoFit/>
          </a:bodyPr>
          <a:lstStyle/>
          <a:p>
            <a:pPr algn="l">
              <a:lnSpc>
                <a:spcPts val="9559"/>
              </a:lnSpc>
            </a:pPr>
            <a:r>
              <a:rPr lang="en-US" b="true" sz="9754" spc="-195">
                <a:solidFill>
                  <a:srgbClr val="44433F"/>
                </a:solidFill>
                <a:latin typeface="ITC Avant Garde Gothic Bold"/>
                <a:ea typeface="ITC Avant Garde Gothic Bold"/>
                <a:cs typeface="ITC Avant Garde Gothic Bold"/>
                <a:sym typeface="ITC Avant Garde Gothic Bold"/>
              </a:rPr>
              <a:t>Where do we see DL?</a:t>
            </a:r>
          </a:p>
        </p:txBody>
      </p:sp>
    </p:spTree>
  </p:cSld>
  <p:clrMapOvr>
    <a:masterClrMapping/>
  </p:clrMapOvr>
  <p:transition spd="fast">
    <p:fade/>
  </p:transition>
</p:sld>
</file>

<file path=ppt/slides/slide14.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5086350" y="6425983"/>
            <a:ext cx="8115300" cy="3063526"/>
          </a:xfrm>
          <a:custGeom>
            <a:avLst/>
            <a:gdLst/>
            <a:ahLst/>
            <a:cxnLst/>
            <a:rect r="r" b="b" t="t" l="l"/>
            <a:pathLst>
              <a:path h="3063526" w="8115300">
                <a:moveTo>
                  <a:pt x="0" y="0"/>
                </a:moveTo>
                <a:lnTo>
                  <a:pt x="8115300" y="0"/>
                </a:lnTo>
                <a:lnTo>
                  <a:pt x="8115300" y="3063525"/>
                </a:lnTo>
                <a:lnTo>
                  <a:pt x="0" y="3063525"/>
                </a:lnTo>
                <a:lnTo>
                  <a:pt x="0" y="0"/>
                </a:lnTo>
                <a:close/>
              </a:path>
            </a:pathLst>
          </a:custGeom>
          <a:blipFill>
            <a:blip r:embed="rId2"/>
            <a:stretch>
              <a:fillRect l="0" t="0" r="0" b="0"/>
            </a:stretch>
          </a:blipFill>
        </p:spPr>
      </p:sp>
      <p:sp>
        <p:nvSpPr>
          <p:cNvPr name="TextBox 3" id="3"/>
          <p:cNvSpPr txBox="true"/>
          <p:nvPr/>
        </p:nvSpPr>
        <p:spPr>
          <a:xfrm rot="0">
            <a:off x="1671931" y="843302"/>
            <a:ext cx="15882545" cy="5092184"/>
          </a:xfrm>
          <a:prstGeom prst="rect">
            <a:avLst/>
          </a:prstGeom>
        </p:spPr>
        <p:txBody>
          <a:bodyPr anchor="t" rtlCol="false" tIns="0" lIns="0" bIns="0" rIns="0">
            <a:spAutoFit/>
          </a:bodyPr>
          <a:lstStyle/>
          <a:p>
            <a:pPr algn="ctr">
              <a:lnSpc>
                <a:spcPts val="9559"/>
              </a:lnSpc>
            </a:pPr>
            <a:r>
              <a:rPr lang="en-US" b="true" sz="9754" spc="-195">
                <a:solidFill>
                  <a:srgbClr val="44433F"/>
                </a:solidFill>
                <a:latin typeface="ITC Avant Garde Gothic Bold"/>
                <a:ea typeface="ITC Avant Garde Gothic Bold"/>
                <a:cs typeface="ITC Avant Garde Gothic Bold"/>
                <a:sym typeface="ITC Avant Garde Gothic Bold"/>
              </a:rPr>
              <a:t>Why do you think deep learning needs more data than machine learning?</a:t>
            </a:r>
          </a:p>
        </p:txBody>
      </p:sp>
    </p:spTree>
  </p:cSld>
  <p:clrMapOvr>
    <a:masterClrMapping/>
  </p:clrMapOvr>
  <p:transition spd="fast">
    <p:fade/>
  </p:transition>
</p:sld>
</file>

<file path=ppt/slides/slide15.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TextBox 2" id="2"/>
          <p:cNvSpPr txBox="true"/>
          <p:nvPr/>
        </p:nvSpPr>
        <p:spPr>
          <a:xfrm rot="0">
            <a:off x="810405" y="1144448"/>
            <a:ext cx="15679884" cy="6056630"/>
          </a:xfrm>
          <a:prstGeom prst="rect">
            <a:avLst/>
          </a:prstGeom>
        </p:spPr>
        <p:txBody>
          <a:bodyPr anchor="t" rtlCol="false" tIns="0" lIns="0" bIns="0" rIns="0">
            <a:spAutoFit/>
          </a:bodyPr>
          <a:lstStyle/>
          <a:p>
            <a:pPr algn="l">
              <a:lnSpc>
                <a:spcPts val="5320"/>
              </a:lnSpc>
            </a:pPr>
            <a:r>
              <a:rPr lang="en-US" sz="3800" spc="87">
                <a:solidFill>
                  <a:srgbClr val="44433F"/>
                </a:solidFill>
                <a:latin typeface="ITC Avant Garde Gothic"/>
                <a:ea typeface="ITC Avant Garde Gothic"/>
                <a:cs typeface="ITC Avant Garde Gothic"/>
                <a:sym typeface="ITC Avant Garde Gothic"/>
              </a:rPr>
              <a:t>De</a:t>
            </a:r>
            <a:r>
              <a:rPr lang="en-US" sz="3800" spc="87">
                <a:solidFill>
                  <a:srgbClr val="44433F"/>
                </a:solidFill>
                <a:latin typeface="ITC Avant Garde Gothic"/>
                <a:ea typeface="ITC Avant Garde Gothic"/>
                <a:cs typeface="ITC Avant Garde Gothic"/>
                <a:sym typeface="ITC Avant Garde Gothic"/>
              </a:rPr>
              <a:t>ep learning needs more data because it does not understand meaning.</a:t>
            </a:r>
          </a:p>
          <a:p>
            <a:pPr algn="l">
              <a:lnSpc>
                <a:spcPts val="5320"/>
              </a:lnSpc>
            </a:pPr>
          </a:p>
          <a:p>
            <a:pPr algn="l" marL="820424" indent="-410212" lvl="1">
              <a:lnSpc>
                <a:spcPts val="5320"/>
              </a:lnSpc>
              <a:buFont typeface="Arial"/>
              <a:buChar char="•"/>
            </a:pPr>
            <a:r>
              <a:rPr lang="en-US" sz="3800" spc="87">
                <a:solidFill>
                  <a:srgbClr val="44433F"/>
                </a:solidFill>
                <a:latin typeface="ITC Avant Garde Gothic"/>
                <a:ea typeface="ITC Avant Garde Gothic"/>
                <a:cs typeface="ITC Avant Garde Gothic"/>
                <a:sym typeface="ITC Avant Garde Gothic"/>
              </a:rPr>
              <a:t>It does not know what a “cat” or a “dog” is</a:t>
            </a:r>
          </a:p>
          <a:p>
            <a:pPr algn="l" marL="820424" indent="-410212" lvl="1">
              <a:lnSpc>
                <a:spcPts val="5320"/>
              </a:lnSpc>
              <a:buFont typeface="Arial"/>
              <a:buChar char="•"/>
            </a:pPr>
            <a:r>
              <a:rPr lang="en-US" sz="3800" spc="87">
                <a:solidFill>
                  <a:srgbClr val="44433F"/>
                </a:solidFill>
                <a:latin typeface="ITC Avant Garde Gothic"/>
                <a:ea typeface="ITC Avant Garde Gothic"/>
                <a:cs typeface="ITC Avant Garde Gothic"/>
                <a:sym typeface="ITC Avant Garde Gothic"/>
              </a:rPr>
              <a:t>It only recognizes patterns, not ideas or concepts</a:t>
            </a:r>
          </a:p>
          <a:p>
            <a:pPr algn="l" marL="820424" indent="-410212" lvl="1">
              <a:lnSpc>
                <a:spcPts val="5320"/>
              </a:lnSpc>
              <a:buFont typeface="Arial"/>
              <a:buChar char="•"/>
            </a:pPr>
            <a:r>
              <a:rPr lang="en-US" sz="3800" spc="87">
                <a:solidFill>
                  <a:srgbClr val="44433F"/>
                </a:solidFill>
                <a:latin typeface="ITC Avant Garde Gothic"/>
                <a:ea typeface="ITC Avant Garde Gothic"/>
                <a:cs typeface="ITC Avant Garde Gothic"/>
                <a:sym typeface="ITC Avant Garde Gothic"/>
              </a:rPr>
              <a:t>The system learns through many layers, and each layer needs examples</a:t>
            </a:r>
          </a:p>
          <a:p>
            <a:pPr algn="l">
              <a:lnSpc>
                <a:spcPts val="5320"/>
              </a:lnSpc>
            </a:pPr>
          </a:p>
          <a:p>
            <a:pPr algn="ctr">
              <a:lnSpc>
                <a:spcPts val="5320"/>
              </a:lnSpc>
            </a:pPr>
          </a:p>
        </p:txBody>
      </p:sp>
      <p:sp>
        <p:nvSpPr>
          <p:cNvPr name="Freeform 3" id="3"/>
          <p:cNvSpPr/>
          <p:nvPr/>
        </p:nvSpPr>
        <p:spPr>
          <a:xfrm flipH="false" flipV="false" rot="0">
            <a:off x="10585590" y="5460057"/>
            <a:ext cx="6176060" cy="4114800"/>
          </a:xfrm>
          <a:custGeom>
            <a:avLst/>
            <a:gdLst/>
            <a:ahLst/>
            <a:cxnLst/>
            <a:rect r="r" b="b" t="t" l="l"/>
            <a:pathLst>
              <a:path h="4114800" w="6176060">
                <a:moveTo>
                  <a:pt x="0" y="0"/>
                </a:moveTo>
                <a:lnTo>
                  <a:pt x="6176060" y="0"/>
                </a:lnTo>
                <a:lnTo>
                  <a:pt x="6176060" y="4114800"/>
                </a:lnTo>
                <a:lnTo>
                  <a:pt x="0" y="4114800"/>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Tree>
  </p:cSld>
  <p:clrMapOvr>
    <a:masterClrMapping/>
  </p:clrMapOvr>
  <p:transition spd="fast">
    <p:fade/>
  </p:transition>
</p:sld>
</file>

<file path=ppt/slides/slide16.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TextBox 2" id="2"/>
          <p:cNvSpPr txBox="true"/>
          <p:nvPr/>
        </p:nvSpPr>
        <p:spPr>
          <a:xfrm rot="0">
            <a:off x="1304058" y="876300"/>
            <a:ext cx="15679884" cy="5542280"/>
          </a:xfrm>
          <a:prstGeom prst="rect">
            <a:avLst/>
          </a:prstGeom>
        </p:spPr>
        <p:txBody>
          <a:bodyPr anchor="t" rtlCol="false" tIns="0" lIns="0" bIns="0" rIns="0">
            <a:spAutoFit/>
          </a:bodyPr>
          <a:lstStyle/>
          <a:p>
            <a:pPr algn="l">
              <a:lnSpc>
                <a:spcPts val="5320"/>
              </a:lnSpc>
            </a:pPr>
            <a:r>
              <a:rPr lang="en-US" sz="3800" spc="87" b="true">
                <a:solidFill>
                  <a:srgbClr val="44433F"/>
                </a:solidFill>
                <a:latin typeface="ITC Avant Garde Gothic Bold"/>
                <a:ea typeface="ITC Avant Garde Gothic Bold"/>
                <a:cs typeface="ITC Avant Garde Gothic Bold"/>
                <a:sym typeface="ITC Avant Garde Gothic Bold"/>
              </a:rPr>
              <a:t>If</a:t>
            </a:r>
            <a:r>
              <a:rPr lang="en-US" b="true" sz="3800" spc="87">
                <a:solidFill>
                  <a:srgbClr val="44433F"/>
                </a:solidFill>
                <a:latin typeface="ITC Avant Garde Gothic Bold"/>
                <a:ea typeface="ITC Avant Garde Gothic Bold"/>
                <a:cs typeface="ITC Avant Garde Gothic Bold"/>
                <a:sym typeface="ITC Avant Garde Gothic Bold"/>
              </a:rPr>
              <a:t> the data is:</a:t>
            </a:r>
          </a:p>
          <a:p>
            <a:pPr algn="l">
              <a:lnSpc>
                <a:spcPts val="5320"/>
              </a:lnSpc>
            </a:pPr>
          </a:p>
          <a:p>
            <a:pPr algn="l" marL="820424" indent="-410212" lvl="1">
              <a:lnSpc>
                <a:spcPts val="5320"/>
              </a:lnSpc>
              <a:buFont typeface="Arial"/>
              <a:buChar char="•"/>
            </a:pPr>
            <a:r>
              <a:rPr lang="en-US" b="true" sz="3800" spc="87">
                <a:solidFill>
                  <a:srgbClr val="44433F"/>
                </a:solidFill>
                <a:latin typeface="ITC Avant Garde Gothic Bold"/>
                <a:ea typeface="ITC Avant Garde Gothic Bold"/>
                <a:cs typeface="ITC Avant Garde Gothic Bold"/>
                <a:sym typeface="ITC Avant Garde Gothic Bold"/>
              </a:rPr>
              <a:t>Limited, the model cannot learn well</a:t>
            </a:r>
          </a:p>
          <a:p>
            <a:pPr algn="l" marL="820424" indent="-410212" lvl="1">
              <a:lnSpc>
                <a:spcPts val="5320"/>
              </a:lnSpc>
              <a:buFont typeface="Arial"/>
              <a:buChar char="•"/>
            </a:pPr>
            <a:r>
              <a:rPr lang="en-US" b="true" sz="3800" spc="87">
                <a:solidFill>
                  <a:srgbClr val="44433F"/>
                </a:solidFill>
                <a:latin typeface="ITC Avant Garde Gothic Bold"/>
                <a:ea typeface="ITC Avant Garde Gothic Bold"/>
                <a:cs typeface="ITC Avant Garde Gothic Bold"/>
                <a:sym typeface="ITC Avant Garde Gothic Bold"/>
              </a:rPr>
              <a:t>Bia</a:t>
            </a:r>
            <a:r>
              <a:rPr lang="en-US" b="true" sz="3800" spc="87">
                <a:solidFill>
                  <a:srgbClr val="44433F"/>
                </a:solidFill>
                <a:latin typeface="ITC Avant Garde Gothic Bold"/>
                <a:ea typeface="ITC Avant Garde Gothic Bold"/>
                <a:cs typeface="ITC Avant Garde Gothic Bold"/>
                <a:sym typeface="ITC Avant Garde Gothic Bold"/>
              </a:rPr>
              <a:t>sed, the model may learn the wrong patterns</a:t>
            </a:r>
          </a:p>
          <a:p>
            <a:pPr algn="l">
              <a:lnSpc>
                <a:spcPts val="5320"/>
              </a:lnSpc>
            </a:pPr>
          </a:p>
          <a:p>
            <a:pPr algn="ctr">
              <a:lnSpc>
                <a:spcPts val="5880"/>
              </a:lnSpc>
            </a:pPr>
            <a:r>
              <a:rPr lang="en-US" b="true" sz="4200" spc="96">
                <a:solidFill>
                  <a:srgbClr val="0B5280"/>
                </a:solidFill>
                <a:latin typeface="ITC Avant Garde Gothic Bold"/>
                <a:ea typeface="ITC Avant Garde Gothic Bold"/>
                <a:cs typeface="ITC Avant Garde Gothic Bold"/>
                <a:sym typeface="ITC Avant Garde Gothic Bold"/>
              </a:rPr>
              <a:t>This means errors can happen.That’s why human supervision is always essential.</a:t>
            </a:r>
          </a:p>
          <a:p>
            <a:pPr algn="ctr">
              <a:lnSpc>
                <a:spcPts val="5320"/>
              </a:lnSpc>
            </a:pPr>
          </a:p>
        </p:txBody>
      </p:sp>
      <p:sp>
        <p:nvSpPr>
          <p:cNvPr name="Freeform 3" id="3"/>
          <p:cNvSpPr/>
          <p:nvPr/>
        </p:nvSpPr>
        <p:spPr>
          <a:xfrm flipH="false" flipV="false" rot="0">
            <a:off x="6895592" y="5961303"/>
            <a:ext cx="4114800" cy="4114800"/>
          </a:xfrm>
          <a:custGeom>
            <a:avLst/>
            <a:gdLst/>
            <a:ahLst/>
            <a:cxnLst/>
            <a:rect r="r" b="b" t="t" l="l"/>
            <a:pathLst>
              <a:path h="4114800" w="4114800">
                <a:moveTo>
                  <a:pt x="0" y="0"/>
                </a:moveTo>
                <a:lnTo>
                  <a:pt x="4114800" y="0"/>
                </a:lnTo>
                <a:lnTo>
                  <a:pt x="4114800" y="4114800"/>
                </a:lnTo>
                <a:lnTo>
                  <a:pt x="0" y="4114800"/>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Tree>
  </p:cSld>
  <p:clrMapOvr>
    <a:masterClrMapping/>
  </p:clrMapOvr>
  <p:transition spd="fast">
    <p:fade/>
  </p:transition>
</p:sld>
</file>

<file path=ppt/slides/slide17.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TextBox 2" id="2"/>
          <p:cNvSpPr txBox="true"/>
          <p:nvPr/>
        </p:nvSpPr>
        <p:spPr>
          <a:xfrm rot="0">
            <a:off x="755831" y="3305175"/>
            <a:ext cx="10711462" cy="4745990"/>
          </a:xfrm>
          <a:prstGeom prst="rect">
            <a:avLst/>
          </a:prstGeom>
        </p:spPr>
        <p:txBody>
          <a:bodyPr anchor="t" rtlCol="false" tIns="0" lIns="0" bIns="0" rIns="0">
            <a:spAutoFit/>
          </a:bodyPr>
          <a:lstStyle/>
          <a:p>
            <a:pPr algn="l">
              <a:lnSpc>
                <a:spcPts val="6160"/>
              </a:lnSpc>
            </a:pPr>
          </a:p>
          <a:p>
            <a:pPr algn="l" marL="949961" indent="-474980" lvl="1">
              <a:lnSpc>
                <a:spcPts val="6160"/>
              </a:lnSpc>
              <a:buFont typeface="Arial"/>
              <a:buChar char="•"/>
            </a:pPr>
            <a:r>
              <a:rPr lang="en-US" sz="4400" spc="101">
                <a:solidFill>
                  <a:srgbClr val="44433F"/>
                </a:solidFill>
                <a:latin typeface="ITC Avant Garde Gothic"/>
                <a:ea typeface="ITC Avant Garde Gothic"/>
                <a:cs typeface="ITC Avant Garde Gothic"/>
                <a:sym typeface="ITC Avant Garde Gothic"/>
              </a:rPr>
              <a:t>Learning support</a:t>
            </a:r>
          </a:p>
          <a:p>
            <a:pPr algn="l" marL="949961" indent="-474980" lvl="1">
              <a:lnSpc>
                <a:spcPts val="6160"/>
              </a:lnSpc>
              <a:buFont typeface="Arial"/>
              <a:buChar char="•"/>
            </a:pPr>
            <a:r>
              <a:rPr lang="en-US" sz="4400" spc="101">
                <a:solidFill>
                  <a:srgbClr val="44433F"/>
                </a:solidFill>
                <a:latin typeface="ITC Avant Garde Gothic"/>
                <a:ea typeface="ITC Avant Garde Gothic"/>
                <a:cs typeface="ITC Avant Garde Gothic"/>
                <a:sym typeface="ITC Avant Garde Gothic"/>
              </a:rPr>
              <a:t>C</a:t>
            </a:r>
            <a:r>
              <a:rPr lang="en-US" sz="4400" spc="101">
                <a:solidFill>
                  <a:srgbClr val="44433F"/>
                </a:solidFill>
                <a:latin typeface="ITC Avant Garde Gothic"/>
                <a:ea typeface="ITC Avant Garde Gothic"/>
                <a:cs typeface="ITC Avant Garde Gothic"/>
                <a:sym typeface="ITC Avant Garde Gothic"/>
              </a:rPr>
              <a:t>reativity (writing, visuals, ideas)</a:t>
            </a:r>
          </a:p>
          <a:p>
            <a:pPr algn="l" marL="949961" indent="-474980" lvl="1">
              <a:lnSpc>
                <a:spcPts val="6160"/>
              </a:lnSpc>
              <a:buFont typeface="Arial"/>
              <a:buChar char="•"/>
            </a:pPr>
            <a:r>
              <a:rPr lang="en-US" sz="4400" spc="101">
                <a:solidFill>
                  <a:srgbClr val="44433F"/>
                </a:solidFill>
                <a:latin typeface="ITC Avant Garde Gothic"/>
                <a:ea typeface="ITC Avant Garde Gothic"/>
                <a:cs typeface="ITC Avant Garde Gothic"/>
                <a:sym typeface="ITC Avant Garde Gothic"/>
              </a:rPr>
              <a:t>Research and presentations</a:t>
            </a:r>
          </a:p>
          <a:p>
            <a:pPr algn="l">
              <a:lnSpc>
                <a:spcPts val="6160"/>
              </a:lnSpc>
            </a:pPr>
          </a:p>
          <a:p>
            <a:pPr algn="ctr">
              <a:lnSpc>
                <a:spcPts val="6160"/>
              </a:lnSpc>
            </a:pPr>
          </a:p>
        </p:txBody>
      </p:sp>
      <p:sp>
        <p:nvSpPr>
          <p:cNvPr name="Freeform 3" id="3"/>
          <p:cNvSpPr/>
          <p:nvPr/>
        </p:nvSpPr>
        <p:spPr>
          <a:xfrm flipH="false" flipV="false" rot="0">
            <a:off x="12134670" y="3476625"/>
            <a:ext cx="4114800" cy="4114800"/>
          </a:xfrm>
          <a:custGeom>
            <a:avLst/>
            <a:gdLst/>
            <a:ahLst/>
            <a:cxnLst/>
            <a:rect r="r" b="b" t="t" l="l"/>
            <a:pathLst>
              <a:path h="4114800" w="4114800">
                <a:moveTo>
                  <a:pt x="0" y="0"/>
                </a:moveTo>
                <a:lnTo>
                  <a:pt x="4114800" y="0"/>
                </a:lnTo>
                <a:lnTo>
                  <a:pt x="4114800" y="4114800"/>
                </a:lnTo>
                <a:lnTo>
                  <a:pt x="0" y="4114800"/>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TextBox 4" id="4"/>
          <p:cNvSpPr txBox="true"/>
          <p:nvPr/>
        </p:nvSpPr>
        <p:spPr>
          <a:xfrm rot="0">
            <a:off x="2405455" y="1038225"/>
            <a:ext cx="12062384" cy="1565644"/>
          </a:xfrm>
          <a:prstGeom prst="rect">
            <a:avLst/>
          </a:prstGeom>
        </p:spPr>
        <p:txBody>
          <a:bodyPr anchor="t" rtlCol="false" tIns="0" lIns="0" bIns="0" rIns="0">
            <a:spAutoFit/>
          </a:bodyPr>
          <a:lstStyle/>
          <a:p>
            <a:pPr algn="l">
              <a:lnSpc>
                <a:spcPts val="10147"/>
              </a:lnSpc>
            </a:pPr>
            <a:r>
              <a:rPr lang="en-US" b="true" sz="10354" spc="-207">
                <a:solidFill>
                  <a:srgbClr val="44433F"/>
                </a:solidFill>
                <a:latin typeface="ITC Avant Garde Gothic Bold"/>
                <a:ea typeface="ITC Avant Garde Gothic Bold"/>
                <a:cs typeface="ITC Avant Garde Gothic Bold"/>
                <a:sym typeface="ITC Avant Garde Gothic Bold"/>
              </a:rPr>
              <a:t>AI is your co-pilot.</a:t>
            </a:r>
          </a:p>
        </p:txBody>
      </p:sp>
    </p:spTree>
  </p:cSld>
  <p:clrMapOvr>
    <a:masterClrMapping/>
  </p:clrMapOvr>
  <p:transition spd="fast">
    <p:fade/>
  </p:transition>
</p:sld>
</file>

<file path=ppt/slides/slide18.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TextBox 2" id="2"/>
          <p:cNvSpPr txBox="true"/>
          <p:nvPr/>
        </p:nvSpPr>
        <p:spPr>
          <a:xfrm rot="0">
            <a:off x="8218352" y="3329317"/>
            <a:ext cx="10711462" cy="4745990"/>
          </a:xfrm>
          <a:prstGeom prst="rect">
            <a:avLst/>
          </a:prstGeom>
        </p:spPr>
        <p:txBody>
          <a:bodyPr anchor="t" rtlCol="false" tIns="0" lIns="0" bIns="0" rIns="0">
            <a:spAutoFit/>
          </a:bodyPr>
          <a:lstStyle/>
          <a:p>
            <a:pPr algn="l">
              <a:lnSpc>
                <a:spcPts val="6160"/>
              </a:lnSpc>
            </a:pPr>
          </a:p>
          <a:p>
            <a:pPr algn="l" marL="949961" indent="-474980" lvl="1">
              <a:lnSpc>
                <a:spcPts val="6160"/>
              </a:lnSpc>
              <a:buFont typeface="Arial"/>
              <a:buChar char="•"/>
            </a:pPr>
            <a:r>
              <a:rPr lang="en-US" sz="4400" spc="101">
                <a:solidFill>
                  <a:srgbClr val="44433F"/>
                </a:solidFill>
                <a:latin typeface="ITC Avant Garde Gothic"/>
                <a:ea typeface="ITC Avant Garde Gothic"/>
                <a:cs typeface="ITC Avant Garde Gothic"/>
                <a:sym typeface="ITC Avant Garde Gothic"/>
              </a:rPr>
              <a:t>AI can help.</a:t>
            </a:r>
          </a:p>
          <a:p>
            <a:pPr algn="l" marL="949961" indent="-474980" lvl="1">
              <a:lnSpc>
                <a:spcPts val="6160"/>
              </a:lnSpc>
              <a:buFont typeface="Arial"/>
              <a:buChar char="•"/>
            </a:pPr>
            <a:r>
              <a:rPr lang="en-US" sz="4400" spc="101">
                <a:solidFill>
                  <a:srgbClr val="44433F"/>
                </a:solidFill>
                <a:latin typeface="ITC Avant Garde Gothic"/>
                <a:ea typeface="ITC Avant Garde Gothic"/>
                <a:cs typeface="ITC Avant Garde Gothic"/>
                <a:sym typeface="ITC Avant Garde Gothic"/>
              </a:rPr>
              <a:t>Humans decide.</a:t>
            </a:r>
          </a:p>
          <a:p>
            <a:pPr algn="l" marL="949961" indent="-474980" lvl="1">
              <a:lnSpc>
                <a:spcPts val="6160"/>
              </a:lnSpc>
              <a:buFont typeface="Arial"/>
              <a:buChar char="•"/>
            </a:pPr>
            <a:r>
              <a:rPr lang="en-US" sz="4400" spc="101">
                <a:solidFill>
                  <a:srgbClr val="44433F"/>
                </a:solidFill>
                <a:latin typeface="ITC Avant Garde Gothic"/>
                <a:ea typeface="ITC Avant Garde Gothic"/>
                <a:cs typeface="ITC Avant Garde Gothic"/>
                <a:sym typeface="ITC Avant Garde Gothic"/>
              </a:rPr>
              <a:t>Responsibility matters.</a:t>
            </a:r>
          </a:p>
          <a:p>
            <a:pPr algn="l">
              <a:lnSpc>
                <a:spcPts val="6160"/>
              </a:lnSpc>
            </a:pPr>
          </a:p>
          <a:p>
            <a:pPr algn="ctr">
              <a:lnSpc>
                <a:spcPts val="6160"/>
              </a:lnSpc>
            </a:pPr>
          </a:p>
        </p:txBody>
      </p:sp>
      <p:sp>
        <p:nvSpPr>
          <p:cNvPr name="Freeform 3" id="3"/>
          <p:cNvSpPr/>
          <p:nvPr/>
        </p:nvSpPr>
        <p:spPr>
          <a:xfrm flipH="false" flipV="false" rot="0">
            <a:off x="1028700" y="3167961"/>
            <a:ext cx="6794364" cy="5240153"/>
          </a:xfrm>
          <a:custGeom>
            <a:avLst/>
            <a:gdLst/>
            <a:ahLst/>
            <a:cxnLst/>
            <a:rect r="r" b="b" t="t" l="l"/>
            <a:pathLst>
              <a:path h="5240153" w="6794364">
                <a:moveTo>
                  <a:pt x="0" y="0"/>
                </a:moveTo>
                <a:lnTo>
                  <a:pt x="6794364" y="0"/>
                </a:lnTo>
                <a:lnTo>
                  <a:pt x="6794364" y="5240153"/>
                </a:lnTo>
                <a:lnTo>
                  <a:pt x="0" y="5240153"/>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TextBox 4" id="4"/>
          <p:cNvSpPr txBox="true"/>
          <p:nvPr/>
        </p:nvSpPr>
        <p:spPr>
          <a:xfrm rot="0">
            <a:off x="4981958" y="1038225"/>
            <a:ext cx="8324083" cy="1565644"/>
          </a:xfrm>
          <a:prstGeom prst="rect">
            <a:avLst/>
          </a:prstGeom>
        </p:spPr>
        <p:txBody>
          <a:bodyPr anchor="t" rtlCol="false" tIns="0" lIns="0" bIns="0" rIns="0">
            <a:spAutoFit/>
          </a:bodyPr>
          <a:lstStyle/>
          <a:p>
            <a:pPr algn="l">
              <a:lnSpc>
                <a:spcPts val="10147"/>
              </a:lnSpc>
            </a:pPr>
            <a:r>
              <a:rPr lang="en-US" b="true" sz="10354" spc="-207">
                <a:solidFill>
                  <a:srgbClr val="44433F"/>
                </a:solidFill>
                <a:latin typeface="ITC Avant Garde Gothic Bold"/>
                <a:ea typeface="ITC Avant Garde Gothic Bold"/>
                <a:cs typeface="ITC Avant Garde Gothic Bold"/>
                <a:sym typeface="ITC Avant Garde Gothic Bold"/>
              </a:rPr>
              <a:t>AI is a TOOL.</a:t>
            </a:r>
          </a:p>
        </p:txBody>
      </p:sp>
    </p:spTree>
  </p:cSld>
  <p:clrMapOvr>
    <a:masterClrMapping/>
  </p:clrMapOvr>
  <p:transition spd="fast">
    <p:fade/>
  </p:transition>
</p:sld>
</file>

<file path=ppt/slides/slide19.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4291836" y="46671"/>
            <a:ext cx="9704328" cy="9704328"/>
          </a:xfrm>
          <a:custGeom>
            <a:avLst/>
            <a:gdLst/>
            <a:ahLst/>
            <a:cxnLst/>
            <a:rect r="r" b="b" t="t" l="l"/>
            <a:pathLst>
              <a:path h="9704328" w="9704328">
                <a:moveTo>
                  <a:pt x="0" y="0"/>
                </a:moveTo>
                <a:lnTo>
                  <a:pt x="9704328" y="0"/>
                </a:lnTo>
                <a:lnTo>
                  <a:pt x="9704328" y="9704328"/>
                </a:lnTo>
                <a:lnTo>
                  <a:pt x="0" y="9704328"/>
                </a:lnTo>
                <a:lnTo>
                  <a:pt x="0" y="0"/>
                </a:lnTo>
                <a:close/>
              </a:path>
            </a:pathLst>
          </a:custGeom>
          <a:blipFill>
            <a:blip r:embed="rId2">
              <a:alphaModFix amt="56000"/>
            </a:blip>
            <a:stretch>
              <a:fillRect l="0" t="0" r="0" b="0"/>
            </a:stretch>
          </a:blipFill>
        </p:spPr>
      </p:sp>
      <p:sp>
        <p:nvSpPr>
          <p:cNvPr name="Freeform 3" id="3"/>
          <p:cNvSpPr/>
          <p:nvPr/>
        </p:nvSpPr>
        <p:spPr>
          <a:xfrm flipH="false" flipV="false" rot="0">
            <a:off x="6183458" y="7135470"/>
            <a:ext cx="1899543" cy="1899543"/>
          </a:xfrm>
          <a:custGeom>
            <a:avLst/>
            <a:gdLst/>
            <a:ahLst/>
            <a:cxnLst/>
            <a:rect r="r" b="b" t="t" l="l"/>
            <a:pathLst>
              <a:path h="1899543" w="1899543">
                <a:moveTo>
                  <a:pt x="0" y="0"/>
                </a:moveTo>
                <a:lnTo>
                  <a:pt x="1899543" y="0"/>
                </a:lnTo>
                <a:lnTo>
                  <a:pt x="1899543" y="1899543"/>
                </a:lnTo>
                <a:lnTo>
                  <a:pt x="0" y="1899543"/>
                </a:lnTo>
                <a:lnTo>
                  <a:pt x="0" y="0"/>
                </a:lnTo>
                <a:close/>
              </a:path>
            </a:pathLst>
          </a:custGeom>
          <a:blipFill>
            <a:blip r:embed="rId3"/>
            <a:stretch>
              <a:fillRect l="0" t="0" r="0" b="0"/>
            </a:stretch>
          </a:blipFill>
        </p:spPr>
      </p:sp>
      <p:sp>
        <p:nvSpPr>
          <p:cNvPr name="Freeform 4" id="4"/>
          <p:cNvSpPr/>
          <p:nvPr/>
        </p:nvSpPr>
        <p:spPr>
          <a:xfrm flipH="false" flipV="false" rot="0">
            <a:off x="8276027" y="7589347"/>
            <a:ext cx="4457484" cy="991790"/>
          </a:xfrm>
          <a:custGeom>
            <a:avLst/>
            <a:gdLst/>
            <a:ahLst/>
            <a:cxnLst/>
            <a:rect r="r" b="b" t="t" l="l"/>
            <a:pathLst>
              <a:path h="991790" w="4457484">
                <a:moveTo>
                  <a:pt x="0" y="0"/>
                </a:moveTo>
                <a:lnTo>
                  <a:pt x="4457483" y="0"/>
                </a:lnTo>
                <a:lnTo>
                  <a:pt x="4457483" y="991790"/>
                </a:lnTo>
                <a:lnTo>
                  <a:pt x="0" y="991790"/>
                </a:lnTo>
                <a:lnTo>
                  <a:pt x="0" y="0"/>
                </a:lnTo>
                <a:close/>
              </a:path>
            </a:pathLst>
          </a:custGeom>
          <a:blipFill>
            <a:blip r:embed="rId4"/>
            <a:stretch>
              <a:fillRect l="0" t="0" r="0" b="0"/>
            </a:stretch>
          </a:blipFill>
        </p:spPr>
      </p:sp>
      <p:sp>
        <p:nvSpPr>
          <p:cNvPr name="Freeform 5" id="5"/>
          <p:cNvSpPr/>
          <p:nvPr/>
        </p:nvSpPr>
        <p:spPr>
          <a:xfrm flipH="false" flipV="false" rot="0">
            <a:off x="4289388" y="7586273"/>
            <a:ext cx="1701044" cy="932079"/>
          </a:xfrm>
          <a:custGeom>
            <a:avLst/>
            <a:gdLst/>
            <a:ahLst/>
            <a:cxnLst/>
            <a:rect r="r" b="b" t="t" l="l"/>
            <a:pathLst>
              <a:path h="932079" w="1701044">
                <a:moveTo>
                  <a:pt x="0" y="0"/>
                </a:moveTo>
                <a:lnTo>
                  <a:pt x="1701044" y="0"/>
                </a:lnTo>
                <a:lnTo>
                  <a:pt x="1701044" y="932080"/>
                </a:lnTo>
                <a:lnTo>
                  <a:pt x="0" y="932080"/>
                </a:lnTo>
                <a:lnTo>
                  <a:pt x="0" y="0"/>
                </a:lnTo>
                <a:close/>
              </a:path>
            </a:pathLst>
          </a:custGeom>
          <a:blipFill>
            <a:blip r:embed="rId5"/>
            <a:stretch>
              <a:fillRect l="0" t="0" r="0" b="0"/>
            </a:stretch>
          </a:blipFill>
        </p:spPr>
      </p:sp>
      <p:grpSp>
        <p:nvGrpSpPr>
          <p:cNvPr name="Group 6" id="6"/>
          <p:cNvGrpSpPr/>
          <p:nvPr/>
        </p:nvGrpSpPr>
        <p:grpSpPr>
          <a:xfrm rot="0">
            <a:off x="12490016" y="7216105"/>
            <a:ext cx="1672417" cy="1672417"/>
            <a:chOff x="0" y="0"/>
            <a:chExt cx="812800" cy="812800"/>
          </a:xfrm>
        </p:grpSpPr>
        <p:sp>
          <p:nvSpPr>
            <p:cNvPr name="Freeform 7" id="7"/>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6"/>
              <a:stretch>
                <a:fillRect l="-14705" t="0" r="-14705" b="0"/>
              </a:stretch>
            </a:blipFill>
          </p:spPr>
        </p:sp>
      </p:grpSp>
      <p:sp>
        <p:nvSpPr>
          <p:cNvPr name="Freeform 8" id="8"/>
          <p:cNvSpPr/>
          <p:nvPr/>
        </p:nvSpPr>
        <p:spPr>
          <a:xfrm flipH="false" flipV="false" rot="0">
            <a:off x="459141" y="9239250"/>
            <a:ext cx="2143256" cy="749874"/>
          </a:xfrm>
          <a:custGeom>
            <a:avLst/>
            <a:gdLst/>
            <a:ahLst/>
            <a:cxnLst/>
            <a:rect r="r" b="b" t="t" l="l"/>
            <a:pathLst>
              <a:path h="749874" w="2143256">
                <a:moveTo>
                  <a:pt x="0" y="0"/>
                </a:moveTo>
                <a:lnTo>
                  <a:pt x="2143256" y="0"/>
                </a:lnTo>
                <a:lnTo>
                  <a:pt x="2143256" y="749874"/>
                </a:lnTo>
                <a:lnTo>
                  <a:pt x="0" y="749874"/>
                </a:lnTo>
                <a:lnTo>
                  <a:pt x="0" y="0"/>
                </a:lnTo>
                <a:close/>
              </a:path>
            </a:pathLst>
          </a:custGeom>
          <a:blipFill>
            <a:blip r:embed="rId7"/>
            <a:stretch>
              <a:fillRect l="0" t="0" r="0" b="0"/>
            </a:stretch>
          </a:blipFill>
        </p:spPr>
      </p:sp>
      <p:sp>
        <p:nvSpPr>
          <p:cNvPr name="TextBox 9" id="9"/>
          <p:cNvSpPr txBox="true"/>
          <p:nvPr/>
        </p:nvSpPr>
        <p:spPr>
          <a:xfrm rot="0">
            <a:off x="5067971" y="4051506"/>
            <a:ext cx="12191329" cy="1724025"/>
          </a:xfrm>
          <a:prstGeom prst="rect">
            <a:avLst/>
          </a:prstGeom>
        </p:spPr>
        <p:txBody>
          <a:bodyPr anchor="t" rtlCol="false" tIns="0" lIns="0" bIns="0" rIns="0">
            <a:spAutoFit/>
          </a:bodyPr>
          <a:lstStyle/>
          <a:p>
            <a:pPr algn="l">
              <a:lnSpc>
                <a:spcPts val="10800"/>
              </a:lnSpc>
            </a:pPr>
            <a:r>
              <a:rPr lang="en-US" b="true" sz="12000" spc="-240">
                <a:solidFill>
                  <a:srgbClr val="44433F"/>
                </a:solidFill>
                <a:latin typeface="ITC Avant Garde Gothic Bold"/>
                <a:ea typeface="ITC Avant Garde Gothic Bold"/>
                <a:cs typeface="ITC Avant Garde Gothic Bold"/>
                <a:sym typeface="ITC Avant Garde Gothic Bold"/>
              </a:rPr>
              <a:t>Thank you. </a:t>
            </a:r>
          </a:p>
        </p:txBody>
      </p:sp>
      <p:sp>
        <p:nvSpPr>
          <p:cNvPr name="TextBox 10" id="10"/>
          <p:cNvSpPr txBox="true"/>
          <p:nvPr/>
        </p:nvSpPr>
        <p:spPr>
          <a:xfrm rot="0">
            <a:off x="3663620" y="9265224"/>
            <a:ext cx="14237114" cy="485775"/>
          </a:xfrm>
          <a:prstGeom prst="rect">
            <a:avLst/>
          </a:prstGeom>
        </p:spPr>
        <p:txBody>
          <a:bodyPr anchor="t" rtlCol="false" tIns="0" lIns="0" bIns="0" rIns="0">
            <a:spAutoFit/>
          </a:bodyPr>
          <a:lstStyle/>
          <a:p>
            <a:pPr algn="l">
              <a:lnSpc>
                <a:spcPts val="1919"/>
              </a:lnSpc>
            </a:pPr>
            <a:r>
              <a:rPr lang="en-US" sz="1599">
                <a:solidFill>
                  <a:srgbClr val="44433F"/>
                </a:solidFill>
                <a:latin typeface="Public Sans"/>
                <a:ea typeface="Public Sans"/>
                <a:cs typeface="Public Sans"/>
                <a:sym typeface="Public Sans"/>
              </a:rPr>
              <a:t>The European Commission's support for the production of this publication does not constitute an endorsement of the contents, which reflect the views only of the authors, and the Commission cannot be held responsible for any use which may be made of the information contained therein.</a:t>
            </a:r>
          </a:p>
        </p:txBody>
      </p:sp>
    </p:spTree>
  </p:cSld>
  <p:clrMapOvr>
    <a:masterClrMapping/>
  </p:clrMapOvr>
  <p:transition spd="fast">
    <p:fade/>
  </p:transition>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identifier>DAG7YtbSGYo</dc:identifier>
  <dcterms:modified xsi:type="dcterms:W3CDTF">2011-08-01T06:04:30Z</dcterms:modified>
  <cp:revision>1</cp:revision>
  <dc:title>Basics of AI</dc:title>
</cp:coreProperties>
</file>