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embeddedFontLst>
    <p:embeddedFont>
      <p:font typeface="ITC Avant Garde Gothic Bold" charset="1" panose="020B0802020202020204"/>
      <p:regular r:id="rId25"/>
    </p:embeddedFont>
    <p:embeddedFont>
      <p:font typeface="Public Sans" charset="1" panose="00000000000000000000"/>
      <p:regular r:id="rId26"/>
    </p:embeddedFont>
    <p:embeddedFont>
      <p:font typeface="ITC Avant Garde Gothic" charset="1" panose="020B0502020202020204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png" Type="http://schemas.openxmlformats.org/officeDocument/2006/relationships/image"/><Relationship Id="rId3" Target="../media/image29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31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png" Type="http://schemas.openxmlformats.org/officeDocument/2006/relationships/image"/><Relationship Id="rId3" Target="../media/image33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89388" y="193385"/>
            <a:ext cx="9704328" cy="9704328"/>
          </a:xfrm>
          <a:custGeom>
            <a:avLst/>
            <a:gdLst/>
            <a:ahLst/>
            <a:cxnLst/>
            <a:rect r="r" b="b" t="t" l="l"/>
            <a:pathLst>
              <a:path h="9704328" w="9704328">
                <a:moveTo>
                  <a:pt x="0" y="0"/>
                </a:moveTo>
                <a:lnTo>
                  <a:pt x="9704328" y="0"/>
                </a:lnTo>
                <a:lnTo>
                  <a:pt x="970432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602397" y="4791075"/>
            <a:ext cx="14401565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Gü</a:t>
            </a: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nlük Hayatımızda Yapay Zekâyı Anlamak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499899" y="2647950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YZ’nin TEMELLERİ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Erasmus+Programı kapsamında Avrupa Komisyonu tarafından desteklenmektedir. Burada yer alan içerik yazarın görüşlerini yansıtmaktadır ve bu görüşlerden Avrupa Komisyonu ve Türkiye Ulusal Ajansı sorumlu tutulamaz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72867" y="738069"/>
            <a:ext cx="12603915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YZ artık hayatımızın bir parçası.  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-71763" y="3731260"/>
            <a:ext cx="13349649" cy="5527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Yapay zekâ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her yerde: telefonlarda, uygulamalarda, oyunlarda ve eğitim araçlarında,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YZ öğrenmemize, karar vermemize ve iletişim kurmamıza yardımcı oluyor,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Yapay zekâyı anlamak, onu sorumlu bir şekilde kullanmamızı sağlar.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277886" y="291336"/>
            <a:ext cx="4814059" cy="9704328"/>
          </a:xfrm>
          <a:custGeom>
            <a:avLst/>
            <a:gdLst/>
            <a:ahLst/>
            <a:cxnLst/>
            <a:rect r="r" b="b" t="t" l="l"/>
            <a:pathLst>
              <a:path h="9704328" w="4814059">
                <a:moveTo>
                  <a:pt x="0" y="0"/>
                </a:moveTo>
                <a:lnTo>
                  <a:pt x="4814058" y="0"/>
                </a:lnTo>
                <a:lnTo>
                  <a:pt x="481405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-101583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73024" y="2696774"/>
            <a:ext cx="13349649" cy="6667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5192" indent="-442596" lvl="1">
              <a:lnSpc>
                <a:spcPts val="7544"/>
              </a:lnSpc>
              <a:buAutoNum type="arabicPeriod" startAt="1"/>
            </a:pPr>
            <a:r>
              <a:rPr lang="en-US" sz="4100" spc="94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Yeni b</a:t>
            </a:r>
            <a:r>
              <a:rPr lang="en-US" sz="4100" spc="94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ir şarkı öneren bir müzik uygulaması</a:t>
            </a:r>
          </a:p>
          <a:p>
            <a:pPr algn="l" marL="885192" indent="-442596" lvl="1">
              <a:lnSpc>
                <a:spcPts val="7544"/>
              </a:lnSpc>
              <a:buAutoNum type="arabicPeriod" startAt="1"/>
            </a:pPr>
            <a:r>
              <a:rPr lang="en-US" sz="4100" spc="94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Yemeği ısıtan bir mikrodalga fırın</a:t>
            </a:r>
          </a:p>
          <a:p>
            <a:pPr algn="l" marL="885192" indent="-442596" lvl="1">
              <a:lnSpc>
                <a:spcPts val="7544"/>
              </a:lnSpc>
              <a:buAutoNum type="arabicPeriod" startAt="1"/>
            </a:pPr>
            <a:r>
              <a:rPr lang="en-US" sz="4100" spc="94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Daha hızlı bir rota öneren Google Maps</a:t>
            </a:r>
          </a:p>
          <a:p>
            <a:pPr algn="l" marL="885192" indent="-442596" lvl="1">
              <a:lnSpc>
                <a:spcPts val="7544"/>
              </a:lnSpc>
              <a:buAutoNum type="arabicPeriod" startAt="1"/>
            </a:pPr>
            <a:r>
              <a:rPr lang="en-US" sz="4100" spc="94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245 × 18 işlemini çözen bir hesap makinesi</a:t>
            </a:r>
          </a:p>
          <a:p>
            <a:pPr algn="l" marL="885192" indent="-442596" lvl="1">
              <a:lnSpc>
                <a:spcPts val="7544"/>
              </a:lnSpc>
              <a:buAutoNum type="arabicPeriod" startAt="1"/>
            </a:pPr>
            <a:r>
              <a:rPr lang="en-US" sz="4100" spc="94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Yazmaya geri bildirim veren bir dil bilgisi uygulaması</a:t>
            </a:r>
          </a:p>
          <a:p>
            <a:pPr algn="l">
              <a:lnSpc>
                <a:spcPts val="7544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3922673" y="3822845"/>
            <a:ext cx="3471862" cy="4114800"/>
          </a:xfrm>
          <a:custGeom>
            <a:avLst/>
            <a:gdLst/>
            <a:ahLst/>
            <a:cxnLst/>
            <a:rect r="r" b="b" t="t" l="l"/>
            <a:pathLst>
              <a:path h="4114800" w="3471862">
                <a:moveTo>
                  <a:pt x="0" y="0"/>
                </a:moveTo>
                <a:lnTo>
                  <a:pt x="3471863" y="0"/>
                </a:lnTo>
                <a:lnTo>
                  <a:pt x="347186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866534" y="819930"/>
            <a:ext cx="12603915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YZ mi değil mi? 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300716" y="2731371"/>
            <a:ext cx="4546740" cy="4114800"/>
          </a:xfrm>
          <a:custGeom>
            <a:avLst/>
            <a:gdLst/>
            <a:ahLst/>
            <a:cxnLst/>
            <a:rect r="r" b="b" t="t" l="l"/>
            <a:pathLst>
              <a:path h="4114800" w="4546740">
                <a:moveTo>
                  <a:pt x="0" y="0"/>
                </a:moveTo>
                <a:lnTo>
                  <a:pt x="4546741" y="0"/>
                </a:lnTo>
                <a:lnTo>
                  <a:pt x="454674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37381" y="1369313"/>
            <a:ext cx="11030265" cy="71387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sz="5099" spc="11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Bu örneklerden hangisi k</a:t>
            </a:r>
            <a:r>
              <a:rPr lang="en-US" sz="5099" spc="11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afa karıştırıcıydı? Neden?</a:t>
            </a:r>
          </a:p>
          <a:p>
            <a:pPr algn="l">
              <a:lnSpc>
                <a:spcPts val="9383"/>
              </a:lnSpc>
            </a:pPr>
          </a:p>
          <a:p>
            <a:pPr algn="l" marL="1101087" indent="-550543" lvl="1">
              <a:lnSpc>
                <a:spcPts val="9383"/>
              </a:lnSpc>
              <a:buFont typeface="Arial"/>
              <a:buChar char="•"/>
            </a:pPr>
            <a:r>
              <a:rPr lang="en-US" sz="5099" spc="11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Sizce, b</a:t>
            </a:r>
            <a:r>
              <a:rPr lang="en-US" sz="5099" spc="11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ir şeyi “yapay zekâ” yapan nedir?</a:t>
            </a:r>
          </a:p>
          <a:p>
            <a:pPr algn="l">
              <a:lnSpc>
                <a:spcPts val="9383"/>
              </a:lnSpc>
            </a:pP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37037" y="5143500"/>
            <a:ext cx="3940747" cy="4114800"/>
          </a:xfrm>
          <a:custGeom>
            <a:avLst/>
            <a:gdLst/>
            <a:ahLst/>
            <a:cxnLst/>
            <a:rect r="r" b="b" t="t" l="l"/>
            <a:pathLst>
              <a:path h="4114800" w="3940747">
                <a:moveTo>
                  <a:pt x="0" y="0"/>
                </a:moveTo>
                <a:lnTo>
                  <a:pt x="3940746" y="0"/>
                </a:lnTo>
                <a:lnTo>
                  <a:pt x="39407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787163" y="1356352"/>
            <a:ext cx="10713674" cy="318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apay Zekâ (YZ), normalde insan zekâsı gerektiren görevleri yerine getirmek üzere tasarlanmış bilgisayar sistemlerini ifade eder.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73971" y="1038225"/>
            <a:ext cx="17078961" cy="14850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57"/>
              </a:lnSpc>
            </a:pPr>
            <a:r>
              <a:rPr lang="en-US" b="true" sz="9854" spc="-19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Yapay zekâ ≠ İnsan zekâsı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73971" y="3505528"/>
            <a:ext cx="12094453" cy="4989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Yapay Zekâ (YZ)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Düşünm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ez veya h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issetmez,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Duygul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arı yoktur,</a:t>
            </a:r>
          </a:p>
          <a:p>
            <a:pPr algn="l" marL="1014729" indent="-507364" lvl="1">
              <a:lnSpc>
                <a:spcPts val="6579"/>
              </a:lnSpc>
              <a:buFont typeface="Arial"/>
              <a:buChar char="•"/>
            </a:pP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Veril</a:t>
            </a:r>
            <a:r>
              <a:rPr lang="en-US" sz="4699" spc="10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er ve algoritmalar temelinde çalışır.</a:t>
            </a:r>
          </a:p>
          <a:p>
            <a:pPr algn="l">
              <a:lnSpc>
                <a:spcPts val="6160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637188" y="2603869"/>
            <a:ext cx="3622112" cy="7301565"/>
          </a:xfrm>
          <a:custGeom>
            <a:avLst/>
            <a:gdLst/>
            <a:ahLst/>
            <a:cxnLst/>
            <a:rect r="r" b="b" t="t" l="l"/>
            <a:pathLst>
              <a:path h="7301565" w="3622112">
                <a:moveTo>
                  <a:pt x="0" y="0"/>
                </a:moveTo>
                <a:lnTo>
                  <a:pt x="3622112" y="0"/>
                </a:lnTo>
                <a:lnTo>
                  <a:pt x="3622112" y="7301566"/>
                </a:lnTo>
                <a:lnTo>
                  <a:pt x="0" y="7301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-101583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2684780"/>
            <a:ext cx="15679884" cy="4745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Kura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ll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ardan Öğrenmeye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Gele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neksel programlama → kuralları insanlar yazar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Yapay zekâ → verilerden öğrenir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Örüntüleri (kalıpları) bulur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Tahminlerde bulunur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1999232" y="4696025"/>
            <a:ext cx="5799809" cy="5183579"/>
          </a:xfrm>
          <a:custGeom>
            <a:avLst/>
            <a:gdLst/>
            <a:ahLst/>
            <a:cxnLst/>
            <a:rect r="r" b="b" t="t" l="l"/>
            <a:pathLst>
              <a:path h="5183579" w="5799809">
                <a:moveTo>
                  <a:pt x="0" y="0"/>
                </a:moveTo>
                <a:lnTo>
                  <a:pt x="5799808" y="0"/>
                </a:lnTo>
                <a:lnTo>
                  <a:pt x="5799808" y="5183579"/>
                </a:lnTo>
                <a:lnTo>
                  <a:pt x="0" y="51835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01258" y="670056"/>
            <a:ext cx="15882545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YZ nasıl çalışır?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7887482" cy="7532546"/>
          </a:xfrm>
          <a:custGeom>
            <a:avLst/>
            <a:gdLst/>
            <a:ahLst/>
            <a:cxnLst/>
            <a:rect r="r" b="b" t="t" l="l"/>
            <a:pathLst>
              <a:path h="7532546" w="7887482">
                <a:moveTo>
                  <a:pt x="0" y="0"/>
                </a:moveTo>
                <a:lnTo>
                  <a:pt x="7887482" y="0"/>
                </a:lnTo>
                <a:lnTo>
                  <a:pt x="7887482" y="7532546"/>
                </a:lnTo>
                <a:lnTo>
                  <a:pt x="0" y="75325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9989893" y="1484478"/>
            <a:ext cx="8107099" cy="66305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400"/>
              </a:lnSpc>
            </a:pPr>
            <a:r>
              <a:rPr lang="en-US" b="true" sz="12653" spc="-253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Veri, yapay zekânın yakıtıdır.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2703830"/>
            <a:ext cx="15679884" cy="6056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Makine Öğrenmesi (ML), 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bilgisayarların adım adım programlanmak yerine verilerden öğrenmesini sağlayan bir yapay zekâ türüdür.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akine öğrenmesinde: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Bilgisayara örn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ekler ve veriler verilir,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Kendi kendine örüntüler (kalıplar) bulur,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Daha fazla veri gördükçe zamanla kendini geliştirir.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4272630" y="5192501"/>
            <a:ext cx="3327179" cy="4065799"/>
          </a:xfrm>
          <a:custGeom>
            <a:avLst/>
            <a:gdLst/>
            <a:ahLst/>
            <a:cxnLst/>
            <a:rect r="r" b="b" t="t" l="l"/>
            <a:pathLst>
              <a:path h="4065799" w="3327179">
                <a:moveTo>
                  <a:pt x="0" y="0"/>
                </a:moveTo>
                <a:lnTo>
                  <a:pt x="3327179" y="0"/>
                </a:lnTo>
                <a:lnTo>
                  <a:pt x="3327179" y="4065799"/>
                </a:lnTo>
                <a:lnTo>
                  <a:pt x="0" y="40657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596" y="870589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Makine Öğrenmesi (ML)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343857" y="6060205"/>
            <a:ext cx="9600286" cy="6396191"/>
          </a:xfrm>
          <a:custGeom>
            <a:avLst/>
            <a:gdLst/>
            <a:ahLst/>
            <a:cxnLst/>
            <a:rect r="r" b="b" t="t" l="l"/>
            <a:pathLst>
              <a:path h="6396191" w="9600286">
                <a:moveTo>
                  <a:pt x="0" y="0"/>
                </a:moveTo>
                <a:lnTo>
                  <a:pt x="9600286" y="0"/>
                </a:lnTo>
                <a:lnTo>
                  <a:pt x="9600286" y="6396190"/>
                </a:lnTo>
                <a:lnTo>
                  <a:pt x="0" y="63961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066336" y="1561650"/>
            <a:ext cx="14155328" cy="3984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99"/>
              </a:lnSpc>
            </a:pPr>
            <a:r>
              <a:rPr lang="en-US" b="true" sz="9999" spc="-19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Bir bilgisayar kedi ile köpeği ayırt etmeyi nasıl öğrenir?</a:t>
            </a:r>
          </a:p>
        </p:txBody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896843" y="6210902"/>
            <a:ext cx="8391157" cy="5590609"/>
          </a:xfrm>
          <a:custGeom>
            <a:avLst/>
            <a:gdLst/>
            <a:ahLst/>
            <a:cxnLst/>
            <a:rect r="r" b="b" t="t" l="l"/>
            <a:pathLst>
              <a:path h="5590609" w="8391157">
                <a:moveTo>
                  <a:pt x="0" y="0"/>
                </a:moveTo>
                <a:lnTo>
                  <a:pt x="8391157" y="0"/>
                </a:lnTo>
                <a:lnTo>
                  <a:pt x="8391157" y="5590608"/>
                </a:lnTo>
                <a:lnTo>
                  <a:pt x="0" y="55906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728544" y="467169"/>
            <a:ext cx="7830507" cy="93526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4312"/>
              </a:lnSpc>
              <a:buFont typeface="Arial"/>
              <a:buChar char="•"/>
            </a:pPr>
            <a:r>
              <a:rPr lang="en-US" sz="4400" spc="-8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Bilgisayara binlerce etiketlenmiş fotoğraf gösterilir: (Bu bir kedi / Bu bir köpek)</a:t>
            </a:r>
          </a:p>
          <a:p>
            <a:pPr algn="l">
              <a:lnSpc>
                <a:spcPts val="4312"/>
              </a:lnSpc>
            </a:pPr>
          </a:p>
          <a:p>
            <a:pPr algn="l" marL="949961" indent="-474980" lvl="1">
              <a:lnSpc>
                <a:spcPts val="4312"/>
              </a:lnSpc>
              <a:buFont typeface="Arial"/>
              <a:buChar char="•"/>
            </a:pPr>
            <a:r>
              <a:rPr lang="en-US" sz="4400" spc="-8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Fotoğraflardaki örüntülere bakar: (kulak şekli, boyut, yüz yapısı vb.)</a:t>
            </a:r>
          </a:p>
          <a:p>
            <a:pPr algn="l">
              <a:lnSpc>
                <a:spcPts val="4312"/>
              </a:lnSpc>
            </a:pPr>
          </a:p>
          <a:p>
            <a:pPr algn="l" marL="949961" indent="-474980" lvl="1">
              <a:lnSpc>
                <a:spcPts val="4312"/>
              </a:lnSpc>
              <a:buFont typeface="Arial"/>
              <a:buChar char="•"/>
            </a:pPr>
            <a:r>
              <a:rPr lang="en-US" sz="4400" spc="-8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Sistem, örneklerden bu örüntüleri öğrenir.</a:t>
            </a:r>
          </a:p>
          <a:p>
            <a:pPr algn="l">
              <a:lnSpc>
                <a:spcPts val="4312"/>
              </a:lnSpc>
            </a:pPr>
          </a:p>
          <a:p>
            <a:pPr algn="l" marL="949961" indent="-474980" lvl="1">
              <a:lnSpc>
                <a:spcPts val="4312"/>
              </a:lnSpc>
              <a:buFont typeface="Arial"/>
              <a:buChar char="•"/>
            </a:pPr>
            <a:r>
              <a:rPr lang="en-US" sz="4400" spc="-88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Yeni bir fotoğraf gördüğünde, öğrendiklerine dayanarak bir tahminde bulunur.</a:t>
            </a:r>
          </a:p>
          <a:p>
            <a:pPr algn="l">
              <a:lnSpc>
                <a:spcPts val="4312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1015604" y="1385454"/>
            <a:ext cx="5771618" cy="2859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b="true" sz="3948" spc="-78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⚠️ Veriler yeterli çeşitlilikte değilse değilse, sistem hatalı tahminler yapabilir.</a:t>
            </a:r>
          </a:p>
        </p:txBody>
      </p:sp>
    </p:spTree>
  </p:cSld>
  <p:clrMapOvr>
    <a:masterClrMapping/>
  </p:clrMapOvr>
  <p:transition spd="fast">
    <p:fad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99927" y="1799332"/>
            <a:ext cx="15679884" cy="8056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Derin Öğrenme (De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ep Learning),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 sinir ağları adı verilen ve insan beyninden esinlenen sistemleri kullanan, özel bir makine öğrenmesi türüdür.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Basit bir şekilde veriden öğrenmek yerine, derin öğrenme: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Birden fazla öğrenme katmanı kullanır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Bilgiyi adım adım işler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Veril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erdeki karmaşık örüntüleri öğrenir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</a:p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“Derin” kelimesi “akıllı” anlamına değil, çok katmanlı yapıya işaret eder.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238594" y="8464401"/>
            <a:ext cx="260002" cy="793899"/>
          </a:xfrm>
          <a:custGeom>
            <a:avLst/>
            <a:gdLst/>
            <a:ahLst/>
            <a:cxnLst/>
            <a:rect r="r" b="b" t="t" l="l"/>
            <a:pathLst>
              <a:path h="793899" w="260002">
                <a:moveTo>
                  <a:pt x="0" y="0"/>
                </a:moveTo>
                <a:lnTo>
                  <a:pt x="260002" y="0"/>
                </a:lnTo>
                <a:lnTo>
                  <a:pt x="260002" y="793899"/>
                </a:lnTo>
                <a:lnTo>
                  <a:pt x="0" y="7938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094355" y="5737156"/>
            <a:ext cx="2948459" cy="3124194"/>
          </a:xfrm>
          <a:custGeom>
            <a:avLst/>
            <a:gdLst/>
            <a:ahLst/>
            <a:cxnLst/>
            <a:rect r="r" b="b" t="t" l="l"/>
            <a:pathLst>
              <a:path h="3124194" w="2948459">
                <a:moveTo>
                  <a:pt x="0" y="0"/>
                </a:moveTo>
                <a:lnTo>
                  <a:pt x="2948458" y="0"/>
                </a:lnTo>
                <a:lnTo>
                  <a:pt x="2948458" y="3124195"/>
                </a:lnTo>
                <a:lnTo>
                  <a:pt x="0" y="31241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98596" y="488573"/>
            <a:ext cx="15882545" cy="1463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Derin Öğrenme (DL)</a:t>
            </a:r>
          </a:p>
        </p:txBody>
      </p:sp>
    </p:spTree>
  </p:cSld>
  <p:clrMapOvr>
    <a:masterClrMapping/>
  </p:clrMapOvr>
  <p:transition spd="fast">
    <p:fade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01258" y="2590652"/>
            <a:ext cx="15679884" cy="6723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0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Derin öğr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enme şunları mümkün kılar: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Sesl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i asistanlar (konuşma tanıma)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Yüz tanıma sistemleri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Görüntü ve video analizi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Dil modelleri (sohbet botları, çeviri araçları)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</a:p>
          <a:p>
            <a:pPr algn="l">
              <a:lnSpc>
                <a:spcPts val="5320"/>
              </a:lnSpc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📱 Günümüzde “akıllı” olarak gördüğümüz yapay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zekâ araçlarının çoğu d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erin öğrenme kullanır.</a:t>
            </a:r>
          </a:p>
          <a:p>
            <a:pPr algn="l">
              <a:lnSpc>
                <a:spcPts val="5320"/>
              </a:lnSpc>
            </a:pP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967755" y="2743052"/>
            <a:ext cx="4291545" cy="2875335"/>
          </a:xfrm>
          <a:custGeom>
            <a:avLst/>
            <a:gdLst/>
            <a:ahLst/>
            <a:cxnLst/>
            <a:rect r="r" b="b" t="t" l="l"/>
            <a:pathLst>
              <a:path h="2875335" w="4291545">
                <a:moveTo>
                  <a:pt x="0" y="0"/>
                </a:moveTo>
                <a:lnTo>
                  <a:pt x="4291545" y="0"/>
                </a:lnTo>
                <a:lnTo>
                  <a:pt x="4291545" y="2875335"/>
                </a:lnTo>
                <a:lnTo>
                  <a:pt x="0" y="28753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01258" y="500689"/>
            <a:ext cx="15882545" cy="1644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b="true" sz="6000" spc="-12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Derin Öğrenme örneklerini nerelerde görüyoruz? </a:t>
            </a:r>
          </a:p>
        </p:txBody>
      </p:sp>
    </p:spTree>
  </p:cSld>
  <p:clrMapOvr>
    <a:masterClrMapping/>
  </p:clrMapOvr>
  <p:transition spd="fast">
    <p:fad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768522" y="7145162"/>
            <a:ext cx="7220690" cy="2725810"/>
          </a:xfrm>
          <a:custGeom>
            <a:avLst/>
            <a:gdLst/>
            <a:ahLst/>
            <a:cxnLst/>
            <a:rect r="r" b="b" t="t" l="l"/>
            <a:pathLst>
              <a:path h="2725810" w="7220690">
                <a:moveTo>
                  <a:pt x="0" y="0"/>
                </a:moveTo>
                <a:lnTo>
                  <a:pt x="7220689" y="0"/>
                </a:lnTo>
                <a:lnTo>
                  <a:pt x="7220689" y="2725810"/>
                </a:lnTo>
                <a:lnTo>
                  <a:pt x="0" y="27258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71931" y="843302"/>
            <a:ext cx="15882545" cy="63018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59"/>
              </a:lnSpc>
            </a:pPr>
            <a:r>
              <a:rPr lang="en-US" b="true" sz="9754" spc="-19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Sizce derin öğrenme neden makine öğrenmesine göre daha fazla veriye ihtiyaç duyar?</a:t>
            </a:r>
          </a:p>
        </p:txBody>
      </p:sp>
    </p:spTree>
  </p:cSld>
  <p:clrMapOvr>
    <a:masterClrMapping/>
  </p:clrMapOvr>
  <p:transition spd="fast">
    <p:fade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19397" y="476173"/>
            <a:ext cx="15679884" cy="64930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84"/>
              </a:lnSpc>
            </a:pPr>
            <a:r>
              <a:rPr lang="en-US" sz="3800" spc="8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rin öğrenme daha fazla veriye ihtiyaç duyar çünkü anlamı gerçekten “anlamaz.”</a:t>
            </a:r>
          </a:p>
          <a:p>
            <a:pPr algn="l">
              <a:lnSpc>
                <a:spcPts val="6384"/>
              </a:lnSpc>
            </a:pPr>
          </a:p>
          <a:p>
            <a:pPr algn="l" marL="820424" indent="-410212" lvl="1">
              <a:lnSpc>
                <a:spcPts val="6384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“K</a:t>
            </a: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edi”nin ya da “köpek”in ne olduğunu bilmez.</a:t>
            </a:r>
          </a:p>
          <a:p>
            <a:pPr algn="l" marL="820424" indent="-410212" lvl="1">
              <a:lnSpc>
                <a:spcPts val="6384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Fikirleri veya kavramları değil, yalnızca örüntüleri tanır.</a:t>
            </a:r>
          </a:p>
          <a:p>
            <a:pPr algn="l" marL="820424" indent="-410212" lvl="1">
              <a:lnSpc>
                <a:spcPts val="6384"/>
              </a:lnSpc>
              <a:buFont typeface="Arial"/>
              <a:buChar char="•"/>
            </a:pPr>
            <a:r>
              <a:rPr lang="en-US" sz="3800" spc="87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Sistem çok sayıda katman üzerinden öğrenir ve her katmanın örneklere ihtiyacı vardır.</a:t>
            </a:r>
          </a:p>
          <a:p>
            <a:pPr algn="ctr">
              <a:lnSpc>
                <a:spcPts val="6384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1677065" y="5623779"/>
            <a:ext cx="6176060" cy="4114800"/>
          </a:xfrm>
          <a:custGeom>
            <a:avLst/>
            <a:gdLst/>
            <a:ahLst/>
            <a:cxnLst/>
            <a:rect r="r" b="b" t="t" l="l"/>
            <a:pathLst>
              <a:path h="4114800" w="6176060">
                <a:moveTo>
                  <a:pt x="0" y="0"/>
                </a:moveTo>
                <a:lnTo>
                  <a:pt x="6176060" y="0"/>
                </a:lnTo>
                <a:lnTo>
                  <a:pt x="617606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04058" y="1258316"/>
            <a:ext cx="15679884" cy="4875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Veri sınırlıysa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, model iyi öğrenemez.</a:t>
            </a:r>
          </a:p>
          <a:p>
            <a:pPr algn="l" marL="820424" indent="-410212" lvl="1">
              <a:lnSpc>
                <a:spcPts val="5320"/>
              </a:lnSpc>
              <a:buFont typeface="Arial"/>
              <a:buChar char="•"/>
            </a:pP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Veri mny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argılıy</a:t>
            </a:r>
            <a:r>
              <a:rPr lang="en-US" b="true" sz="3800" spc="8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sa, model yanlış örüntüler öğrenebilir.</a:t>
            </a:r>
          </a:p>
          <a:p>
            <a:pPr algn="l">
              <a:lnSpc>
                <a:spcPts val="5320"/>
              </a:lnSpc>
            </a:pPr>
          </a:p>
          <a:p>
            <a:pPr algn="l">
              <a:lnSpc>
                <a:spcPts val="5320"/>
              </a:lnSpc>
            </a:pPr>
          </a:p>
          <a:p>
            <a:pPr algn="ctr">
              <a:lnSpc>
                <a:spcPts val="5880"/>
              </a:lnSpc>
            </a:pPr>
            <a:r>
              <a:rPr lang="en-US" b="true" sz="4200" spc="96">
                <a:solidFill>
                  <a:srgbClr val="0B5280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Bu</a:t>
            </a:r>
            <a:r>
              <a:rPr lang="en-US" b="true" sz="4200" spc="96">
                <a:solidFill>
                  <a:srgbClr val="0B5280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durum hatalara yol açabilir. Bu nedenle insan gözetimi her zaman gereklidir</a:t>
            </a:r>
          </a:p>
          <a:p>
            <a:pPr algn="ctr">
              <a:lnSpc>
                <a:spcPts val="532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6841018" y="5688434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55831" y="4069207"/>
            <a:ext cx="10711462" cy="3964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Öğ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renme desteği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Yaratıcılık (yazma, görseller, fikir üretimi)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Araştırma ve sunumlar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2134670" y="3476625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202727" y="625106"/>
            <a:ext cx="15882545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Yapay zekâ senin yardımcı pilotundur.</a:t>
            </a:r>
          </a:p>
        </p:txBody>
      </p:sp>
    </p:spTree>
  </p:cSld>
  <p:clrMapOvr>
    <a:masterClrMapping/>
  </p:clrMapOvr>
  <p:transition spd="fast">
    <p:fade/>
  </p:transition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218352" y="4110367"/>
            <a:ext cx="10711462" cy="318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Yap</a:t>
            </a: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ay zekâ yardımcı olur.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Kararı insanlar verir.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sz="4400" spc="101">
                <a:solidFill>
                  <a:srgbClr val="44433F"/>
                </a:solidFill>
                <a:latin typeface="ITC Avant Garde Gothic"/>
                <a:ea typeface="ITC Avant Garde Gothic"/>
                <a:cs typeface="ITC Avant Garde Gothic"/>
                <a:sym typeface="ITC Avant Garde Gothic"/>
              </a:rPr>
              <a:t>Sorumluluk önemlidir.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028700" y="3167961"/>
            <a:ext cx="6794364" cy="5240153"/>
          </a:xfrm>
          <a:custGeom>
            <a:avLst/>
            <a:gdLst/>
            <a:ahLst/>
            <a:cxnLst/>
            <a:rect r="r" b="b" t="t" l="l"/>
            <a:pathLst>
              <a:path h="5240153" w="6794364">
                <a:moveTo>
                  <a:pt x="0" y="0"/>
                </a:moveTo>
                <a:lnTo>
                  <a:pt x="6794364" y="0"/>
                </a:lnTo>
                <a:lnTo>
                  <a:pt x="6794364" y="5240153"/>
                </a:lnTo>
                <a:lnTo>
                  <a:pt x="0" y="52401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81958" y="1038225"/>
            <a:ext cx="10015869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YZ bir araçtır.</a:t>
            </a:r>
          </a:p>
        </p:txBody>
      </p:sp>
    </p:spTree>
  </p:cSld>
  <p:clrMapOvr>
    <a:masterClrMapping/>
  </p:clrMapOvr>
  <p:transition spd="fast">
    <p:fade/>
  </p:transition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91836" y="46671"/>
            <a:ext cx="9704328" cy="9704328"/>
          </a:xfrm>
          <a:custGeom>
            <a:avLst/>
            <a:gdLst/>
            <a:ahLst/>
            <a:cxnLst/>
            <a:rect r="r" b="b" t="t" l="l"/>
            <a:pathLst>
              <a:path h="9704328" w="9704328">
                <a:moveTo>
                  <a:pt x="0" y="0"/>
                </a:moveTo>
                <a:lnTo>
                  <a:pt x="9704328" y="0"/>
                </a:lnTo>
                <a:lnTo>
                  <a:pt x="9704328" y="9704328"/>
                </a:lnTo>
                <a:lnTo>
                  <a:pt x="0" y="97043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6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Teşekkürler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Erasmus+Programı kapsamında Avrupa Komisyonu tarafından desteklenmektedir. Burada yer alan içerik yazarın görüşlerini yansıtmaktadır ve bu görüşlerden Avrupa Komisyonu ve Türkiye Ulusal Ajansı sorumlu tutulamaz.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DAG7ZCwO7xI</dc:identifier>
  <dcterms:modified xsi:type="dcterms:W3CDTF">2011-08-01T06:04:30Z</dcterms:modified>
  <cp:revision>1</cp:revision>
  <dc:title>YZnin Temelleri</dc:title>
</cp:coreProperties>
</file>