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embeddedFontLst>
    <p:embeddedFont>
      <p:font typeface="ITC Avant Garde Gothic Bold" charset="1" panose="020B0802020202020204"/>
      <p:regular r:id="rId25"/>
    </p:embeddedFont>
    <p:embeddedFont>
      <p:font typeface="Public Sans" charset="1" panose="00000000000000000000"/>
      <p:regular r:id="rId26"/>
    </p:embeddedFont>
    <p:embeddedFont>
      <p:font typeface="ITC Avant Garde Gothic" charset="1" panose="020B0502020202020204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png" Type="http://schemas.openxmlformats.org/officeDocument/2006/relationships/image"/><Relationship Id="rId3" Target="../media/image29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31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Relationship Id="rId3" Target="../media/image33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89388" y="193385"/>
            <a:ext cx="9704328" cy="9704328"/>
          </a:xfrm>
          <a:custGeom>
            <a:avLst/>
            <a:gdLst/>
            <a:ahLst/>
            <a:cxnLst/>
            <a:rect r="r" b="b" t="t" l="l"/>
            <a:pathLst>
              <a:path h="9704328" w="9704328">
                <a:moveTo>
                  <a:pt x="0" y="0"/>
                </a:moveTo>
                <a:lnTo>
                  <a:pt x="9704328" y="0"/>
                </a:lnTo>
                <a:lnTo>
                  <a:pt x="970432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209977" y="5074124"/>
            <a:ext cx="15863149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ÎNȚELEGEREA INTELIGENȚEI</a:t>
            </a: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ARTIFICIALE ÎN VIAȚA NOASTRĂ DE ZI CU ZI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-1159673" y="1600624"/>
            <a:ext cx="20602450" cy="27279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40"/>
              </a:lnSpc>
            </a:pPr>
            <a:r>
              <a:rPr lang="en-US" b="true" sz="10600" spc="-212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BAZELE </a:t>
            </a:r>
          </a:p>
          <a:p>
            <a:pPr algn="ctr">
              <a:lnSpc>
                <a:spcPts val="9540"/>
              </a:lnSpc>
            </a:pPr>
            <a:r>
              <a:rPr lang="en-US" b="true" sz="10600" spc="-212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INTELIGENȚEI ARTIFICIALE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Sprijinul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acordat de Comisia Europeană pentru realizarea acestei publicații nu constituie o aprobare a conținutului acesteia, care reflectă exclusiv opiniile autorilor, iar Comisia nu poate fi considerată responsabilă pentru orice utilizare care ar putea fi făcută a informațiilor conținute în aceasta.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73971" y="627537"/>
            <a:ext cx="13048827" cy="31857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Inteligența artificială este deja o parte a vieții noastre.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0" y="4023712"/>
            <a:ext cx="13349649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Inteligența art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ificială este peste tot: în telefoane, aplicații, jocuri și instrumente educaționale.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Ne ajută să învățăm, să luăm decizii și să comunicăm.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Înțelegerea inteligenței artificiale ne ajută să o folosim în mod responsabil.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277886" y="291336"/>
            <a:ext cx="4814059" cy="9704328"/>
          </a:xfrm>
          <a:custGeom>
            <a:avLst/>
            <a:gdLst/>
            <a:ahLst/>
            <a:cxnLst/>
            <a:rect r="r" b="b" t="t" l="l"/>
            <a:pathLst>
              <a:path h="9704328" w="4814059">
                <a:moveTo>
                  <a:pt x="0" y="0"/>
                </a:moveTo>
                <a:lnTo>
                  <a:pt x="4814058" y="0"/>
                </a:lnTo>
                <a:lnTo>
                  <a:pt x="481405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101583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3024" y="2715824"/>
            <a:ext cx="13349649" cy="72363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42013" indent="-421007" lvl="1">
              <a:lnSpc>
                <a:spcPts val="7176"/>
              </a:lnSpc>
              <a:buAutoNum type="arabicPeriod" startAt="1"/>
            </a:pPr>
            <a:r>
              <a:rPr lang="en-US" sz="3900" spc="89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O aplicație de muz</a:t>
            </a:r>
            <a:r>
              <a:rPr lang="en-US" sz="3900" spc="89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ică recomandă o melodie nouă</a:t>
            </a:r>
          </a:p>
          <a:p>
            <a:pPr algn="l" marL="842013" indent="-421007" lvl="1">
              <a:lnSpc>
                <a:spcPts val="7176"/>
              </a:lnSpc>
              <a:buAutoNum type="arabicPeriod" startAt="1"/>
            </a:pPr>
            <a:r>
              <a:rPr lang="en-US" sz="3900" spc="89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Un cuptor cu microunde încălzește mâncarea</a:t>
            </a:r>
          </a:p>
          <a:p>
            <a:pPr algn="l" marL="842013" indent="-421007" lvl="1">
              <a:lnSpc>
                <a:spcPts val="7176"/>
              </a:lnSpc>
              <a:buAutoNum type="arabicPeriod" startAt="1"/>
            </a:pPr>
            <a:r>
              <a:rPr lang="en-US" sz="3900" spc="89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Google Maps sugerează o rută mai rapidă</a:t>
            </a:r>
          </a:p>
          <a:p>
            <a:pPr algn="l" marL="842013" indent="-421007" lvl="1">
              <a:lnSpc>
                <a:spcPts val="7176"/>
              </a:lnSpc>
              <a:buAutoNum type="arabicPeriod" startAt="1"/>
            </a:pPr>
            <a:r>
              <a:rPr lang="en-US" sz="3900" spc="89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Un calculator rezolvă operația 245 × 18</a:t>
            </a:r>
          </a:p>
          <a:p>
            <a:pPr algn="l" marL="842013" indent="-421007" lvl="1">
              <a:lnSpc>
                <a:spcPts val="7176"/>
              </a:lnSpc>
              <a:buAutoNum type="arabicPeriod" startAt="1"/>
            </a:pPr>
            <a:r>
              <a:rPr lang="en-US" sz="3900" spc="89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O aplicație de gramatică oferă feedback pentru scriere</a:t>
            </a:r>
          </a:p>
          <a:p>
            <a:pPr algn="l">
              <a:lnSpc>
                <a:spcPts val="7176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3922673" y="3822845"/>
            <a:ext cx="3471862" cy="4114800"/>
          </a:xfrm>
          <a:custGeom>
            <a:avLst/>
            <a:gdLst/>
            <a:ahLst/>
            <a:cxnLst/>
            <a:rect r="r" b="b" t="t" l="l"/>
            <a:pathLst>
              <a:path h="4114800" w="3471862">
                <a:moveTo>
                  <a:pt x="0" y="0"/>
                </a:moveTo>
                <a:lnTo>
                  <a:pt x="3471863" y="0"/>
                </a:lnTo>
                <a:lnTo>
                  <a:pt x="347186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73024" y="1038225"/>
            <a:ext cx="15733704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Care sunt AI și care nu?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712560" y="3347402"/>
            <a:ext cx="4546740" cy="4114800"/>
          </a:xfrm>
          <a:custGeom>
            <a:avLst/>
            <a:gdLst/>
            <a:ahLst/>
            <a:cxnLst/>
            <a:rect r="r" b="b" t="t" l="l"/>
            <a:pathLst>
              <a:path h="4114800" w="4546740">
                <a:moveTo>
                  <a:pt x="0" y="0"/>
                </a:moveTo>
                <a:lnTo>
                  <a:pt x="4546740" y="0"/>
                </a:lnTo>
                <a:lnTo>
                  <a:pt x="454674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62613" y="2821240"/>
            <a:ext cx="13349649" cy="47575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83"/>
              </a:lnSpc>
            </a:pPr>
            <a:r>
              <a:rPr lang="en-US" sz="5099" spc="11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Care a fost cel mai confuz? De ce?</a:t>
            </a:r>
          </a:p>
          <a:p>
            <a:pPr algn="l">
              <a:lnSpc>
                <a:spcPts val="9383"/>
              </a:lnSpc>
            </a:pPr>
          </a:p>
          <a:p>
            <a:pPr algn="l">
              <a:lnSpc>
                <a:spcPts val="9383"/>
              </a:lnSpc>
            </a:pPr>
            <a:r>
              <a:rPr lang="en-US" sz="5099" spc="11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Ce f</a:t>
            </a:r>
            <a:r>
              <a:rPr lang="en-US" sz="5099" spc="11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ace ca ceva să fie „AI”?</a:t>
            </a:r>
          </a:p>
          <a:p>
            <a:pPr algn="l">
              <a:lnSpc>
                <a:spcPts val="9383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37037" y="5143500"/>
            <a:ext cx="3940747" cy="4114800"/>
          </a:xfrm>
          <a:custGeom>
            <a:avLst/>
            <a:gdLst/>
            <a:ahLst/>
            <a:cxnLst/>
            <a:rect r="r" b="b" t="t" l="l"/>
            <a:pathLst>
              <a:path h="4114800" w="3940747">
                <a:moveTo>
                  <a:pt x="0" y="0"/>
                </a:moveTo>
                <a:lnTo>
                  <a:pt x="3940746" y="0"/>
                </a:lnTo>
                <a:lnTo>
                  <a:pt x="39407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802990" y="1356352"/>
            <a:ext cx="11808840" cy="318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Inteligența Artificială (AI) se referă la sisteme informatice concepute pentru a îndeplini sarcini care, în mod normal, necesită inteligență umană.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73971" y="1038225"/>
            <a:ext cx="17078961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INTELIGENȚA ARTIFICIALĂ ≠ INTELIGENȚA UMANĂ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87539" y="3669249"/>
            <a:ext cx="13349649" cy="4989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Inteligența Artificială (AI)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Nu gând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ește ș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 nu simte,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Nu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are emoții,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Funcțione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ază pe baza datelor și a algoritmilor.</a:t>
            </a:r>
          </a:p>
          <a:p>
            <a:pPr algn="l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637188" y="2603869"/>
            <a:ext cx="3622112" cy="7301565"/>
          </a:xfrm>
          <a:custGeom>
            <a:avLst/>
            <a:gdLst/>
            <a:ahLst/>
            <a:cxnLst/>
            <a:rect r="r" b="b" t="t" l="l"/>
            <a:pathLst>
              <a:path h="7301565" w="3622112">
                <a:moveTo>
                  <a:pt x="0" y="0"/>
                </a:moveTo>
                <a:lnTo>
                  <a:pt x="3622112" y="0"/>
                </a:lnTo>
                <a:lnTo>
                  <a:pt x="3622112" y="7301566"/>
                </a:lnTo>
                <a:lnTo>
                  <a:pt x="0" y="7301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101583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684780"/>
            <a:ext cx="15679884" cy="4745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De la reguli la învățare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Programarea tradițională → oamenii scriu regulile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Inteligența artificială → învață din date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Identifică tipare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Face predicții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790182" y="5171865"/>
            <a:ext cx="5054891" cy="4517809"/>
          </a:xfrm>
          <a:custGeom>
            <a:avLst/>
            <a:gdLst/>
            <a:ahLst/>
            <a:cxnLst/>
            <a:rect r="r" b="b" t="t" l="l"/>
            <a:pathLst>
              <a:path h="4517809" w="5054891">
                <a:moveTo>
                  <a:pt x="0" y="0"/>
                </a:moveTo>
                <a:lnTo>
                  <a:pt x="5054891" y="0"/>
                </a:lnTo>
                <a:lnTo>
                  <a:pt x="5054891" y="4517810"/>
                </a:lnTo>
                <a:lnTo>
                  <a:pt x="0" y="45178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01258" y="661761"/>
            <a:ext cx="15882545" cy="18350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65"/>
              </a:lnSpc>
            </a:pPr>
            <a:r>
              <a:rPr lang="en-US" b="true" sz="6699" spc="-13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Cum funcționează inteligența artificială?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718010"/>
            <a:ext cx="7165692" cy="6843236"/>
          </a:xfrm>
          <a:custGeom>
            <a:avLst/>
            <a:gdLst/>
            <a:ahLst/>
            <a:cxnLst/>
            <a:rect r="r" b="b" t="t" l="l"/>
            <a:pathLst>
              <a:path h="6843236" w="7165692">
                <a:moveTo>
                  <a:pt x="0" y="0"/>
                </a:moveTo>
                <a:lnTo>
                  <a:pt x="7165692" y="0"/>
                </a:lnTo>
                <a:lnTo>
                  <a:pt x="7165692" y="6843236"/>
                </a:lnTo>
                <a:lnTo>
                  <a:pt x="0" y="68432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916182" y="2718058"/>
            <a:ext cx="10132192" cy="486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113"/>
              </a:lnSpc>
            </a:pPr>
            <a:r>
              <a:rPr lang="en-US" b="true" sz="9299" spc="-18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Datele sunt combustibilul inteligenței artificiale.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3201670"/>
            <a:ext cx="15679884" cy="6723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Învățarea automată (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Machine Learning – ML) 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este un tip de inteligență artificială care permite calculatoarelor să învețe din date, în loc să fie programate pas cu pas.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Î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 învățarea automată: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Calculatorului i se oferă exemple și date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Identifică singur tipare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Se îmbunătățește în timp, pe măsură ce vede mai multe date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400039" y="6408857"/>
            <a:ext cx="2633964" cy="3218693"/>
          </a:xfrm>
          <a:custGeom>
            <a:avLst/>
            <a:gdLst/>
            <a:ahLst/>
            <a:cxnLst/>
            <a:rect r="r" b="b" t="t" l="l"/>
            <a:pathLst>
              <a:path h="3218693" w="2633964">
                <a:moveTo>
                  <a:pt x="0" y="0"/>
                </a:moveTo>
                <a:lnTo>
                  <a:pt x="2633964" y="0"/>
                </a:lnTo>
                <a:lnTo>
                  <a:pt x="2633964" y="3218693"/>
                </a:lnTo>
                <a:lnTo>
                  <a:pt x="0" y="32186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861064"/>
            <a:ext cx="15882545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Învățarea automată (Machine Learning – ML)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343857" y="6060205"/>
            <a:ext cx="9600286" cy="6396191"/>
          </a:xfrm>
          <a:custGeom>
            <a:avLst/>
            <a:gdLst/>
            <a:ahLst/>
            <a:cxnLst/>
            <a:rect r="r" b="b" t="t" l="l"/>
            <a:pathLst>
              <a:path h="6396191" w="9600286">
                <a:moveTo>
                  <a:pt x="0" y="0"/>
                </a:moveTo>
                <a:lnTo>
                  <a:pt x="9600286" y="0"/>
                </a:lnTo>
                <a:lnTo>
                  <a:pt x="9600286" y="6396190"/>
                </a:lnTo>
                <a:lnTo>
                  <a:pt x="0" y="63961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066336" y="500707"/>
            <a:ext cx="14155328" cy="5222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99"/>
              </a:lnSpc>
            </a:pPr>
            <a:r>
              <a:rPr lang="en-US" b="true" sz="9999" spc="-19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Cum învață un calculator să distingă dacă este o pisică sau un câine?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896843" y="6210902"/>
            <a:ext cx="8391157" cy="5590609"/>
          </a:xfrm>
          <a:custGeom>
            <a:avLst/>
            <a:gdLst/>
            <a:ahLst/>
            <a:cxnLst/>
            <a:rect r="r" b="b" t="t" l="l"/>
            <a:pathLst>
              <a:path h="5590609" w="8391157">
                <a:moveTo>
                  <a:pt x="0" y="0"/>
                </a:moveTo>
                <a:lnTo>
                  <a:pt x="8391157" y="0"/>
                </a:lnTo>
                <a:lnTo>
                  <a:pt x="8391157" y="5590608"/>
                </a:lnTo>
                <a:lnTo>
                  <a:pt x="0" y="55906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28544" y="1028700"/>
            <a:ext cx="7830507" cy="88097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Calculatorului i se arată mii de fotografii etichetate (Aceasta este o pisică / Acesta este un câine)</a:t>
            </a:r>
          </a:p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Analizează tiparele din fotografii (forma urechilor, dimensiunea, structura feței etc.)</a:t>
            </a:r>
          </a:p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Sistemul învață aceste tipare din exemple</a:t>
            </a:r>
          </a:p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Când vede o fotografie nouă, face o presupunere pe baza a ceea ce a învățat</a:t>
            </a:r>
          </a:p>
          <a:p>
            <a:pPr algn="l">
              <a:lnSpc>
                <a:spcPts val="4312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9896843" y="1249020"/>
            <a:ext cx="7362457" cy="3560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b="true" sz="3948" spc="-7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⚠️ Important:</a:t>
            </a:r>
          </a:p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b="true" sz="3948" spc="-7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Dacă fotografiile nu sunt suficient de diverse, calculatorul poate face greșeli.</a:t>
            </a:r>
          </a:p>
        </p:txBody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458948"/>
            <a:ext cx="15679884" cy="8056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Învățarea profundă (De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ep Learning – DL) 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este un tip special de învățare automată care folosește sisteme inspirate de creierul uman, numite rețele neuronale.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Î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n loc să învețe din date într-un mod simplu, învățarea profundă: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Folos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ește mai multe straturi de învățare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Procesează informația pas cu pas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Învață tipare complexe din date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„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Deep” înseamnă multe straturi, nu „inteligent”.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368595" y="8861351"/>
            <a:ext cx="260002" cy="793899"/>
          </a:xfrm>
          <a:custGeom>
            <a:avLst/>
            <a:gdLst/>
            <a:ahLst/>
            <a:cxnLst/>
            <a:rect r="r" b="b" t="t" l="l"/>
            <a:pathLst>
              <a:path h="793899" w="260002">
                <a:moveTo>
                  <a:pt x="0" y="0"/>
                </a:moveTo>
                <a:lnTo>
                  <a:pt x="260002" y="0"/>
                </a:lnTo>
                <a:lnTo>
                  <a:pt x="260002" y="793898"/>
                </a:lnTo>
                <a:lnTo>
                  <a:pt x="0" y="7938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86020" y="6198962"/>
            <a:ext cx="3211754" cy="3403183"/>
          </a:xfrm>
          <a:custGeom>
            <a:avLst/>
            <a:gdLst/>
            <a:ahLst/>
            <a:cxnLst/>
            <a:rect r="r" b="b" t="t" l="l"/>
            <a:pathLst>
              <a:path h="3403183" w="3211754">
                <a:moveTo>
                  <a:pt x="0" y="0"/>
                </a:moveTo>
                <a:lnTo>
                  <a:pt x="3211754" y="0"/>
                </a:lnTo>
                <a:lnTo>
                  <a:pt x="3211754" y="3403182"/>
                </a:lnTo>
                <a:lnTo>
                  <a:pt x="0" y="34031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416153"/>
            <a:ext cx="15882545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Învățarea profundă (Deep Learning – DL)</a:t>
            </a:r>
          </a:p>
        </p:txBody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98596" y="2882206"/>
            <a:ext cx="15679884" cy="5389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Învățar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ea profundă stă la baza: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Asistenților vocali (recunoașterea vorbirii)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Recunoașterii faciale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Analizei imaginilor și a videoclipurilor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Modelelor de limbaj (chatboți, instrumente de traducere)</a:t>
            </a:r>
          </a:p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📱 Majoritatea instrumentelor „inteligente” de inteligență artificială de astăzi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folosesc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învățarea profundă.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3109948" y="1611660"/>
            <a:ext cx="4149352" cy="2780066"/>
          </a:xfrm>
          <a:custGeom>
            <a:avLst/>
            <a:gdLst/>
            <a:ahLst/>
            <a:cxnLst/>
            <a:rect r="r" b="b" t="t" l="l"/>
            <a:pathLst>
              <a:path h="2780066" w="4149352">
                <a:moveTo>
                  <a:pt x="0" y="0"/>
                </a:moveTo>
                <a:lnTo>
                  <a:pt x="4149352" y="0"/>
                </a:lnTo>
                <a:lnTo>
                  <a:pt x="4149352" y="2780065"/>
                </a:lnTo>
                <a:lnTo>
                  <a:pt x="0" y="27800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518825"/>
            <a:ext cx="15882545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Unde vedem învățarea profundă (DL)?</a:t>
            </a:r>
          </a:p>
        </p:txBody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086350" y="6425983"/>
            <a:ext cx="8115300" cy="3063526"/>
          </a:xfrm>
          <a:custGeom>
            <a:avLst/>
            <a:gdLst/>
            <a:ahLst/>
            <a:cxnLst/>
            <a:rect r="r" b="b" t="t" l="l"/>
            <a:pathLst>
              <a:path h="3063526" w="8115300">
                <a:moveTo>
                  <a:pt x="0" y="0"/>
                </a:moveTo>
                <a:lnTo>
                  <a:pt x="8115300" y="0"/>
                </a:lnTo>
                <a:lnTo>
                  <a:pt x="8115300" y="3063525"/>
                </a:lnTo>
                <a:lnTo>
                  <a:pt x="0" y="30635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71931" y="843302"/>
            <a:ext cx="15882545" cy="50921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 ce crezi că învățarea profundă are nevoie de mai multe date decât învățarea automată?</a:t>
            </a:r>
          </a:p>
        </p:txBody>
      </p:sp>
    </p:spTree>
  </p:cSld>
  <p:clrMapOvr>
    <a:masterClrMapping/>
  </p:clrMapOvr>
  <p:transition spd="fast">
    <p:fade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10405" y="1144448"/>
            <a:ext cx="15679884" cy="605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Învățarea 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profundă are nevoie de mai multe date deoarece nu înțelege sensul.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Nu ș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tie ce este o „pisică” sau un „câine”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Recunoaște doar tipare, nu idei sau concepte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Sistemul învață prin multe straturi, iar fiecare strat are nevoie de exemple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0585590" y="5460057"/>
            <a:ext cx="6176060" cy="4114800"/>
          </a:xfrm>
          <a:custGeom>
            <a:avLst/>
            <a:gdLst/>
            <a:ahLst/>
            <a:cxnLst/>
            <a:rect r="r" b="b" t="t" l="l"/>
            <a:pathLst>
              <a:path h="4114800" w="6176060">
                <a:moveTo>
                  <a:pt x="0" y="0"/>
                </a:moveTo>
                <a:lnTo>
                  <a:pt x="6176060" y="0"/>
                </a:lnTo>
                <a:lnTo>
                  <a:pt x="61760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04058" y="876300"/>
            <a:ext cx="15679884" cy="554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Dacă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datele sunt: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Limitate, modelul nu poate învăța bine.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Părtinitoare (cu b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ia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s), modelul poate învăța tipare greșite.</a:t>
            </a:r>
          </a:p>
          <a:p>
            <a:pPr algn="l">
              <a:lnSpc>
                <a:spcPts val="5320"/>
              </a:lnSpc>
            </a:pPr>
          </a:p>
          <a:p>
            <a:pPr algn="ctr">
              <a:lnSpc>
                <a:spcPts val="5880"/>
              </a:lnSpc>
            </a:pPr>
            <a:r>
              <a:rPr lang="en-US" b="true" sz="4200" spc="96">
                <a:solidFill>
                  <a:srgbClr val="0B5280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Acest lucru înseamnă că pot apărea erori. De aceea, supravegherea umană este întotdeauna esențială.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6929816" y="6115311"/>
            <a:ext cx="3823896" cy="3823896"/>
          </a:xfrm>
          <a:custGeom>
            <a:avLst/>
            <a:gdLst/>
            <a:ahLst/>
            <a:cxnLst/>
            <a:rect r="r" b="b" t="t" l="l"/>
            <a:pathLst>
              <a:path h="3823896" w="3823896">
                <a:moveTo>
                  <a:pt x="0" y="0"/>
                </a:moveTo>
                <a:lnTo>
                  <a:pt x="3823896" y="0"/>
                </a:lnTo>
                <a:lnTo>
                  <a:pt x="3823896" y="3823896"/>
                </a:lnTo>
                <a:lnTo>
                  <a:pt x="0" y="3823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4422362"/>
            <a:ext cx="10711462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Sp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rijin pentru învățare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reativitate (scriere, materiale vizuale, idei)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Cercetare și prezentări</a:t>
            </a:r>
          </a:p>
          <a:p>
            <a:pPr algn="l">
              <a:lnSpc>
                <a:spcPts val="6160"/>
              </a:lnSpc>
            </a:pP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134670" y="3476625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456418"/>
            <a:ext cx="12062384" cy="41373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Inteligența artificială este copilotul tău.</a:t>
            </a:r>
          </a:p>
        </p:txBody>
      </p:sp>
    </p:spTree>
  </p:cSld>
  <p:clrMapOvr>
    <a:masterClrMapping/>
  </p:clrMapOvr>
  <p:transition spd="fast">
    <p:fade/>
  </p:transition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823064" y="4110367"/>
            <a:ext cx="9958534" cy="318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Inteligența artificială poate ajuta.</a:t>
            </a:r>
          </a:p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Oamenii decid.</a:t>
            </a:r>
          </a:p>
          <a:p>
            <a:pPr algn="just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Responsabilitatea contează.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028700" y="3167961"/>
            <a:ext cx="6794364" cy="5240153"/>
          </a:xfrm>
          <a:custGeom>
            <a:avLst/>
            <a:gdLst/>
            <a:ahLst/>
            <a:cxnLst/>
            <a:rect r="r" b="b" t="t" l="l"/>
            <a:pathLst>
              <a:path h="5240153" w="6794364">
                <a:moveTo>
                  <a:pt x="0" y="0"/>
                </a:moveTo>
                <a:lnTo>
                  <a:pt x="6794364" y="0"/>
                </a:lnTo>
                <a:lnTo>
                  <a:pt x="6794364" y="5240153"/>
                </a:lnTo>
                <a:lnTo>
                  <a:pt x="0" y="52401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510328" y="524866"/>
            <a:ext cx="11267344" cy="2195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40"/>
              </a:lnSpc>
            </a:pPr>
            <a:r>
              <a:rPr lang="en-US" b="true" sz="8000" spc="-16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Inteligența artificială este un INSTRUMENT.</a:t>
            </a:r>
          </a:p>
        </p:txBody>
      </p:sp>
    </p:spTree>
  </p:cSld>
  <p:clrMapOvr>
    <a:masterClrMapping/>
  </p:clrMapOvr>
  <p:transition spd="fast">
    <p:fade/>
  </p:transition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91836" y="46671"/>
            <a:ext cx="9704328" cy="9704328"/>
          </a:xfrm>
          <a:custGeom>
            <a:avLst/>
            <a:gdLst/>
            <a:ahLst/>
            <a:cxnLst/>
            <a:rect r="r" b="b" t="t" l="l"/>
            <a:pathLst>
              <a:path h="9704328" w="9704328">
                <a:moveTo>
                  <a:pt x="0" y="0"/>
                </a:moveTo>
                <a:lnTo>
                  <a:pt x="9704328" y="0"/>
                </a:lnTo>
                <a:lnTo>
                  <a:pt x="970432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Mulțumesc.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Sprijinul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 acordat de Comisia Europeană pentru realizarea acestei publicații nu constituie o aprobare a conținutului acesteia, care reflectă exclusiv opiniile autorilor, iar Comisia nu poate fi considerată responsabilă pentru orice utilizare care ar putea fi făcută a informațiilor conținute în aceasta.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DAG7ZSZ6ucc</dc:identifier>
  <dcterms:modified xsi:type="dcterms:W3CDTF">2011-08-01T06:04:30Z</dcterms:modified>
  <cp:revision>1</cp:revision>
  <dc:title>Bazele inteligenței artificiale</dc:title>
</cp:coreProperties>
</file>