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embeddedFontLst>
    <p:embeddedFont>
      <p:font typeface="ITC Avant Garde Gothic Bold" charset="1" panose="020B0802020202020204"/>
      <p:regular r:id="rId25"/>
    </p:embeddedFont>
    <p:embeddedFont>
      <p:font typeface="Public Sans" charset="1" panose="00000000000000000000"/>
      <p:regular r:id="rId26"/>
    </p:embeddedFont>
    <p:embeddedFont>
      <p:font typeface="ITC Avant Garde Gothic" charset="1" panose="020B0502020202020204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png" Type="http://schemas.openxmlformats.org/officeDocument/2006/relationships/image"/><Relationship Id="rId3" Target="../media/image29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31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Relationship Id="rId3" Target="../media/image33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89388" y="193385"/>
            <a:ext cx="9704328" cy="9704328"/>
          </a:xfrm>
          <a:custGeom>
            <a:avLst/>
            <a:gdLst/>
            <a:ahLst/>
            <a:cxnLst/>
            <a:rect r="r" b="b" t="t" l="l"/>
            <a:pathLst>
              <a:path h="9704328" w="9704328">
                <a:moveTo>
                  <a:pt x="0" y="0"/>
                </a:moveTo>
                <a:lnTo>
                  <a:pt x="9704328" y="0"/>
                </a:lnTo>
                <a:lnTo>
                  <a:pt x="970432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899587" y="5135220"/>
            <a:ext cx="13228230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Κατανοώντας</a:t>
            </a: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την Τεχνητή Νοημοσύνη στην Καθημερινή μας Ζωή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878155" y="1228092"/>
            <a:ext cx="13249662" cy="3352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00"/>
              </a:lnSpc>
            </a:pPr>
            <a:r>
              <a:rPr lang="en-US" b="true" sz="9000" spc="-17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ΒΑΣΙΚΕΣ ΑΡΧΕΣ ΤΗΣ ΤΕΧΝΗΤΗΣ ΝΟΗΜΟΣΥΝΗΣ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Η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υποστήριξη της Ευρωπαϊκής Επιτροπής για την παραγωγή αυτής της έκδοσης δεν συνιστά έγκριση του περιεχομένου της, το οποίο αντικατοπτρίζει αποκλειστικά τις απόψεις των συγγραφέων, και η Επιτροπή δεν μπορεί να θεωρηθεί υπεύθυνη για οποιαδήποτε χρήση των πληροφοριών που περιέχονται σε αυτήν.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73971" y="572558"/>
            <a:ext cx="12603915" cy="31857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8000" spc="-160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Η τεχνητή νοημοσύνη είναι ήδη</a:t>
            </a:r>
          </a:p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μέρος της ζωής μας.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0" y="4045291"/>
            <a:ext cx="13349649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Η τεχνητή νοημοσύνη είναι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παντού: σε τηλέφωνα, εφαρμογές, παιχνίδια και σχολικά εργαλεία.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Μας βοηθά να μαθαίνουμε, να παίρνουμε αποφάσεις και να επικοινωνούμε.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Η κατανόηση της τεχνητής νοημοσύνης μας βοηθά να τη χρησιμοποιούμε υπεύθυνα.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277886" y="291336"/>
            <a:ext cx="4814059" cy="9704328"/>
          </a:xfrm>
          <a:custGeom>
            <a:avLst/>
            <a:gdLst/>
            <a:ahLst/>
            <a:cxnLst/>
            <a:rect r="r" b="b" t="t" l="l"/>
            <a:pathLst>
              <a:path h="9704328" w="4814059">
                <a:moveTo>
                  <a:pt x="0" y="0"/>
                </a:moveTo>
                <a:lnTo>
                  <a:pt x="4814058" y="0"/>
                </a:lnTo>
                <a:lnTo>
                  <a:pt x="481405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101583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3024" y="2706299"/>
            <a:ext cx="14831316" cy="6532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3599" indent="-431800" lvl="1">
              <a:lnSpc>
                <a:spcPts val="7359"/>
              </a:lnSpc>
              <a:buAutoNum type="arabicPeriod" startAt="1"/>
            </a:pPr>
            <a:r>
              <a:rPr lang="en-US" sz="3999" spc="9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Μια εφαρμογή</a:t>
            </a:r>
            <a:r>
              <a:rPr lang="en-US" sz="3999" spc="9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μουσικής προτείνει ένα νέο τραγούδι</a:t>
            </a:r>
          </a:p>
          <a:p>
            <a:pPr algn="l" marL="863599" indent="-431800" lvl="1">
              <a:lnSpc>
                <a:spcPts val="7359"/>
              </a:lnSpc>
              <a:buAutoNum type="arabicPeriod" startAt="1"/>
            </a:pPr>
            <a:r>
              <a:rPr lang="en-US" sz="3999" spc="9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Ένας φούρνος μικροκυμάτων ζεσταίνει το φαγητό</a:t>
            </a:r>
          </a:p>
          <a:p>
            <a:pPr algn="l" marL="863599" indent="-431800" lvl="1">
              <a:lnSpc>
                <a:spcPts val="7359"/>
              </a:lnSpc>
              <a:buAutoNum type="arabicPeriod" startAt="1"/>
            </a:pPr>
            <a:r>
              <a:rPr lang="en-US" sz="3999" spc="9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Το Google Maps προτείνει μια πιο γρήγορη διαδρομή</a:t>
            </a:r>
          </a:p>
          <a:p>
            <a:pPr algn="l" marL="863599" indent="-431800" lvl="1">
              <a:lnSpc>
                <a:spcPts val="7359"/>
              </a:lnSpc>
              <a:buAutoNum type="arabicPeriod" startAt="1"/>
            </a:pPr>
            <a:r>
              <a:rPr lang="en-US" sz="3999" spc="9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Μια αριθμομηχανή λύνει την πράξη 245 × 18</a:t>
            </a:r>
          </a:p>
          <a:p>
            <a:pPr algn="l" marL="863599" indent="-431800" lvl="1">
              <a:lnSpc>
                <a:spcPts val="7359"/>
              </a:lnSpc>
              <a:buAutoNum type="arabicPeriod" startAt="1"/>
            </a:pPr>
            <a:r>
              <a:rPr lang="en-US" sz="3999" spc="9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Μια εφαρμογή γραμματικής παρέχει ανατροφοδότηση για το γράψιμο</a:t>
            </a:r>
          </a:p>
          <a:p>
            <a:pPr algn="l">
              <a:lnSpc>
                <a:spcPts val="735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404340" y="3543580"/>
            <a:ext cx="2699865" cy="3199840"/>
          </a:xfrm>
          <a:custGeom>
            <a:avLst/>
            <a:gdLst/>
            <a:ahLst/>
            <a:cxnLst/>
            <a:rect r="r" b="b" t="t" l="l"/>
            <a:pathLst>
              <a:path h="3199840" w="2699865">
                <a:moveTo>
                  <a:pt x="0" y="0"/>
                </a:moveTo>
                <a:lnTo>
                  <a:pt x="2699865" y="0"/>
                </a:lnTo>
                <a:lnTo>
                  <a:pt x="2699865" y="3199840"/>
                </a:lnTo>
                <a:lnTo>
                  <a:pt x="0" y="31998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337813" y="1038225"/>
            <a:ext cx="12603915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AI ή ΟΧΙ AI;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963518" y="3331207"/>
            <a:ext cx="3883938" cy="3514964"/>
          </a:xfrm>
          <a:custGeom>
            <a:avLst/>
            <a:gdLst/>
            <a:ahLst/>
            <a:cxnLst/>
            <a:rect r="r" b="b" t="t" l="l"/>
            <a:pathLst>
              <a:path h="3514964" w="3883938">
                <a:moveTo>
                  <a:pt x="0" y="0"/>
                </a:moveTo>
                <a:lnTo>
                  <a:pt x="3883939" y="0"/>
                </a:lnTo>
                <a:lnTo>
                  <a:pt x="3883939" y="3514964"/>
                </a:lnTo>
                <a:lnTo>
                  <a:pt x="0" y="35149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28389" y="3203048"/>
            <a:ext cx="13349649" cy="4198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040"/>
              </a:lnSpc>
            </a:pPr>
            <a:r>
              <a:rPr lang="en-US" b="true" sz="6000" spc="13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Ποιο ήταν μπερδεμένο; Γιατί;</a:t>
            </a:r>
          </a:p>
          <a:p>
            <a:pPr algn="l">
              <a:lnSpc>
                <a:spcPts val="11040"/>
              </a:lnSpc>
            </a:pPr>
            <a:r>
              <a:rPr lang="en-US" b="true" sz="6000" spc="13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κάνει κάτι</a:t>
            </a:r>
            <a:r>
              <a:rPr lang="en-US" b="true" sz="6000" spc="13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να είναι «AI»;</a:t>
            </a:r>
          </a:p>
          <a:p>
            <a:pPr algn="l">
              <a:lnSpc>
                <a:spcPts val="1104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37037" y="5143500"/>
            <a:ext cx="3940747" cy="4114800"/>
          </a:xfrm>
          <a:custGeom>
            <a:avLst/>
            <a:gdLst/>
            <a:ahLst/>
            <a:cxnLst/>
            <a:rect r="r" b="b" t="t" l="l"/>
            <a:pathLst>
              <a:path h="4114800" w="3940747">
                <a:moveTo>
                  <a:pt x="0" y="0"/>
                </a:moveTo>
                <a:lnTo>
                  <a:pt x="3940746" y="0"/>
                </a:lnTo>
                <a:lnTo>
                  <a:pt x="39407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813496" y="857250"/>
            <a:ext cx="12661007" cy="3964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Η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Τεχνητή Νοημοσύνη (AI) αναφέρεται σε συστήματα υπολογιστών που έχουν σχεδιαστεί για να εκτελούν εργασίες οι οποίες κανονικά απαιτούν ανθρώπινη νοημοσύνη.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73971" y="1038225"/>
            <a:ext cx="18856961" cy="15081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b="true" sz="9999" spc="-19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AI ≠ Ανθρώπινη Νοημοσύνη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88206" y="3669249"/>
            <a:ext cx="13349649" cy="4989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Τεχνητή Νοημοσύνη (AI)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Δεν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σκέφτεται ούτε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αισθάνεται,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Δεν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έχει συναισθήματα,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Λειτουργεί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με βάση δεδομένα και αλγορίθμους.</a:t>
            </a:r>
          </a:p>
          <a:p>
            <a:pPr algn="l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637188" y="2603869"/>
            <a:ext cx="3622112" cy="7301565"/>
          </a:xfrm>
          <a:custGeom>
            <a:avLst/>
            <a:gdLst/>
            <a:ahLst/>
            <a:cxnLst/>
            <a:rect r="r" b="b" t="t" l="l"/>
            <a:pathLst>
              <a:path h="7301565" w="3622112">
                <a:moveTo>
                  <a:pt x="0" y="0"/>
                </a:moveTo>
                <a:lnTo>
                  <a:pt x="3622112" y="0"/>
                </a:lnTo>
                <a:lnTo>
                  <a:pt x="3622112" y="7301566"/>
                </a:lnTo>
                <a:lnTo>
                  <a:pt x="0" y="7301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101583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684780"/>
            <a:ext cx="15679884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Από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τους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Κανόνες στη Μάθηση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Παραδοσιακός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προγραμματισμός → οι άνθρωποι γράφουν τους κανόνες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AI → μαθαίνει από δεδομένα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Εντοπίζει μοτίβα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Κάνει προβλέψεις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071478" y="4477730"/>
            <a:ext cx="5799809" cy="5183579"/>
          </a:xfrm>
          <a:custGeom>
            <a:avLst/>
            <a:gdLst/>
            <a:ahLst/>
            <a:cxnLst/>
            <a:rect r="r" b="b" t="t" l="l"/>
            <a:pathLst>
              <a:path h="5183579" w="5799809">
                <a:moveTo>
                  <a:pt x="0" y="0"/>
                </a:moveTo>
                <a:lnTo>
                  <a:pt x="5799809" y="0"/>
                </a:lnTo>
                <a:lnTo>
                  <a:pt x="5799809" y="5183579"/>
                </a:lnTo>
                <a:lnTo>
                  <a:pt x="0" y="51835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7815" y="661034"/>
            <a:ext cx="16773472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Πώς λειτουργεί η τεχνητή νοημοσύνη;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7887482" cy="7532546"/>
          </a:xfrm>
          <a:custGeom>
            <a:avLst/>
            <a:gdLst/>
            <a:ahLst/>
            <a:cxnLst/>
            <a:rect r="r" b="b" t="t" l="l"/>
            <a:pathLst>
              <a:path h="7532546" w="7887482">
                <a:moveTo>
                  <a:pt x="0" y="0"/>
                </a:moveTo>
                <a:lnTo>
                  <a:pt x="7887482" y="0"/>
                </a:lnTo>
                <a:lnTo>
                  <a:pt x="7887482" y="7532546"/>
                </a:lnTo>
                <a:lnTo>
                  <a:pt x="0" y="75325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138568" y="1917700"/>
            <a:ext cx="6778244" cy="64611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b="true" sz="9999" spc="-19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Τα δεδομένα είναι το καύσιμο της AI.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703830"/>
            <a:ext cx="15679884" cy="7390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Η Μηχανική Μάθηση (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Machine Learning – ML) 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είναι ένας τύπος Τεχνητής Νοημοσύνης που επιτρέπει στους υπολογιστές να μαθαίνουν από δεδομένα, αντί να προγραμματίζονται βήμα προς βήμα.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Στη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μηχανική μάθηση: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Στον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υπολογιστή δίνονται παραδείγματα και δεδομένα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Εντοπίζει μοτίβα μόνος του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Βελτιώνεται με την πάροδο του χρόνου, καθώς βλέπει περισσότερα δεδομένα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848834" y="4602621"/>
            <a:ext cx="3064615" cy="3744947"/>
          </a:xfrm>
          <a:custGeom>
            <a:avLst/>
            <a:gdLst/>
            <a:ahLst/>
            <a:cxnLst/>
            <a:rect r="r" b="b" t="t" l="l"/>
            <a:pathLst>
              <a:path h="3744947" w="3064615">
                <a:moveTo>
                  <a:pt x="0" y="0"/>
                </a:moveTo>
                <a:lnTo>
                  <a:pt x="3064614" y="0"/>
                </a:lnTo>
                <a:lnTo>
                  <a:pt x="3064614" y="3744947"/>
                </a:lnTo>
                <a:lnTo>
                  <a:pt x="0" y="37449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661034"/>
            <a:ext cx="15882545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Μηχανική Μάθηση (Machine Learning – ML)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343857" y="6060205"/>
            <a:ext cx="9600286" cy="6396191"/>
          </a:xfrm>
          <a:custGeom>
            <a:avLst/>
            <a:gdLst/>
            <a:ahLst/>
            <a:cxnLst/>
            <a:rect r="r" b="b" t="t" l="l"/>
            <a:pathLst>
              <a:path h="6396191" w="9600286">
                <a:moveTo>
                  <a:pt x="0" y="0"/>
                </a:moveTo>
                <a:lnTo>
                  <a:pt x="9600286" y="0"/>
                </a:lnTo>
                <a:lnTo>
                  <a:pt x="9600286" y="6396190"/>
                </a:lnTo>
                <a:lnTo>
                  <a:pt x="0" y="63961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727670" y="503317"/>
            <a:ext cx="14155328" cy="51410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4"/>
              </a:lnSpc>
            </a:pPr>
            <a:r>
              <a:rPr lang="en-US" b="true" sz="9800" spc="-196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Πώς μαθαίνει ένας υπολογιστής</a:t>
            </a:r>
          </a:p>
          <a:p>
            <a:pPr algn="ctr">
              <a:lnSpc>
                <a:spcPts val="9604"/>
              </a:lnSpc>
            </a:pPr>
            <a:r>
              <a:rPr lang="en-US" b="true" sz="9800" spc="-196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να ξεχωρίζει αν είναι γάτα ή σκύλος;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896843" y="6210902"/>
            <a:ext cx="8391157" cy="5590609"/>
          </a:xfrm>
          <a:custGeom>
            <a:avLst/>
            <a:gdLst/>
            <a:ahLst/>
            <a:cxnLst/>
            <a:rect r="r" b="b" t="t" l="l"/>
            <a:pathLst>
              <a:path h="5590609" w="8391157">
                <a:moveTo>
                  <a:pt x="0" y="0"/>
                </a:moveTo>
                <a:lnTo>
                  <a:pt x="8391157" y="0"/>
                </a:lnTo>
                <a:lnTo>
                  <a:pt x="8391157" y="5590608"/>
                </a:lnTo>
                <a:lnTo>
                  <a:pt x="0" y="55906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28544" y="314769"/>
            <a:ext cx="7830507" cy="9390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-76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Στον υπολογιστή δείχνονται χιλιάδες φωτογραφίες με ετικέτες: (Αυτή είναι γάτα / Αυτός είναι σκύλος)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-76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Εξετάζει τα μοτίβα στις φωτογραφίες: (σχήμα αυτιών, μέγεθος, δομή προσώπου κ.λπ.)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-76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Το σύστημα μαθαίνει αυτά τα μοτίβα από τα παραδείγματα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-76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Όταν βλέπει μια νέα φωτογραφία, κάνει μια εκτίμηση με βάση όσα έχει μάθει</a:t>
            </a:r>
          </a:p>
          <a:p>
            <a:pPr algn="l">
              <a:lnSpc>
                <a:spcPts val="532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235509" y="857250"/>
            <a:ext cx="7713824" cy="38720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31"/>
              </a:lnSpc>
              <a:spcBef>
                <a:spcPct val="0"/>
              </a:spcBef>
            </a:pPr>
            <a:r>
              <a:rPr lang="en-US" b="true" sz="4308" spc="-86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⚠️ Σημαντικό:</a:t>
            </a:r>
          </a:p>
          <a:p>
            <a:pPr algn="ctr">
              <a:lnSpc>
                <a:spcPts val="6031"/>
              </a:lnSpc>
              <a:spcBef>
                <a:spcPct val="0"/>
              </a:spcBef>
            </a:pPr>
            <a:r>
              <a:rPr lang="en-US" b="true" sz="4308" spc="-86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Αν οι φωτογραφίες δεν είναι αρκετά ποικίλες, ο υπολογιστής μπορεί να κάνει λάθη.</a:t>
            </a:r>
          </a:p>
        </p:txBody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703830"/>
            <a:ext cx="15679884" cy="7390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Η Βαθιά Μάθηση (De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ep Learning – DL) 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είναι ένας ειδικός τύπος μηχανικής μάθησης που χρησιμοποιεί συστήματα εμπνευσμένα από τον ανθρώπινο εγκέφαλο, τα οποία ονομάζονται νευρωνικά δίκτυα.</a:t>
            </a: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Αντί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να μαθαίνει από δεδομένα με έναν απλό τρόπο, η βαθιά μάθηση: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Χρησιμοποιεί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πολλαπλά επίπεδα μάθησης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Επεξεργάζεται την πληροφορία βήμα προς βήμα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Μαθαίνει πολύπλοκα μοτίβα στα δεδομένα</a:t>
            </a: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Το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“Deep” σημαίνει πολλά επίπεδα, όχι “έξυπνο”.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238594" y="8808246"/>
            <a:ext cx="260002" cy="793899"/>
          </a:xfrm>
          <a:custGeom>
            <a:avLst/>
            <a:gdLst/>
            <a:ahLst/>
            <a:cxnLst/>
            <a:rect r="r" b="b" t="t" l="l"/>
            <a:pathLst>
              <a:path h="793899" w="260002">
                <a:moveTo>
                  <a:pt x="0" y="0"/>
                </a:moveTo>
                <a:lnTo>
                  <a:pt x="260002" y="0"/>
                </a:lnTo>
                <a:lnTo>
                  <a:pt x="260002" y="793898"/>
                </a:lnTo>
                <a:lnTo>
                  <a:pt x="0" y="793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308147" y="6475095"/>
            <a:ext cx="2951153" cy="3127049"/>
          </a:xfrm>
          <a:custGeom>
            <a:avLst/>
            <a:gdLst/>
            <a:ahLst/>
            <a:cxnLst/>
            <a:rect r="r" b="b" t="t" l="l"/>
            <a:pathLst>
              <a:path h="3127049" w="2951153">
                <a:moveTo>
                  <a:pt x="0" y="0"/>
                </a:moveTo>
                <a:lnTo>
                  <a:pt x="2951153" y="0"/>
                </a:lnTo>
                <a:lnTo>
                  <a:pt x="2951153" y="3127049"/>
                </a:lnTo>
                <a:lnTo>
                  <a:pt x="0" y="31270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353064"/>
            <a:ext cx="15882545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sz="8000" spc="-160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Βαθιά Μάθηση </a:t>
            </a:r>
          </a:p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(Deep Learning – DL)</a:t>
            </a:r>
          </a:p>
        </p:txBody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98596" y="2903860"/>
            <a:ext cx="15679884" cy="605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Η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βαθιά μάθηση τροφοδοτεί: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Φωνητικούς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βοηθούς (αναγνώριση ομιλίας)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Αναγνώριση προσώπου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Ανάλυση εικόνων και βίντεο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Γλωσσικά μοντέλα (chatbots, εργαλεία μετάφρασης)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</a:p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📱 Τα περισσότερα «έξυπνα» εργαλεία τεχνητής νοημοσύνης σήμερα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χρησιμοποιούν βαθιά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μάθηση.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3668977" y="2463630"/>
            <a:ext cx="3590323" cy="2405517"/>
          </a:xfrm>
          <a:custGeom>
            <a:avLst/>
            <a:gdLst/>
            <a:ahLst/>
            <a:cxnLst/>
            <a:rect r="r" b="b" t="t" l="l"/>
            <a:pathLst>
              <a:path h="2405517" w="3590323">
                <a:moveTo>
                  <a:pt x="0" y="0"/>
                </a:moveTo>
                <a:lnTo>
                  <a:pt x="3590323" y="0"/>
                </a:lnTo>
                <a:lnTo>
                  <a:pt x="3590323" y="2405517"/>
                </a:lnTo>
                <a:lnTo>
                  <a:pt x="0" y="24055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861064"/>
            <a:ext cx="15882545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Πού βλέπουμε τη Βαθιά Μάθηση (DL);</a:t>
            </a:r>
          </a:p>
        </p:txBody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086350" y="6425983"/>
            <a:ext cx="8115300" cy="3063526"/>
          </a:xfrm>
          <a:custGeom>
            <a:avLst/>
            <a:gdLst/>
            <a:ahLst/>
            <a:cxnLst/>
            <a:rect r="r" b="b" t="t" l="l"/>
            <a:pathLst>
              <a:path h="3063526" w="8115300">
                <a:moveTo>
                  <a:pt x="0" y="0"/>
                </a:moveTo>
                <a:lnTo>
                  <a:pt x="8115300" y="0"/>
                </a:lnTo>
                <a:lnTo>
                  <a:pt x="8115300" y="3063525"/>
                </a:lnTo>
                <a:lnTo>
                  <a:pt x="0" y="30635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71931" y="843302"/>
            <a:ext cx="15882545" cy="50921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Γιατί πιστεύεις ότι η βαθιά μάθηση χρειάζεται περισσότερα δεδομένα από τη μηχανική μάθηση;</a:t>
            </a:r>
          </a:p>
        </p:txBody>
      </p:sp>
    </p:spTree>
  </p:cSld>
  <p:clrMapOvr>
    <a:masterClrMapping/>
  </p:clrMapOvr>
  <p:transition spd="fast">
    <p:fade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10405" y="1144448"/>
            <a:ext cx="15679884" cy="5389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Η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βαθιά μάθηση χρειάζεται περισσότερα δεδομένα επειδή δεν κατανοεί το νόημα.</a:t>
            </a:r>
          </a:p>
          <a:p>
            <a:pPr algn="l">
              <a:lnSpc>
                <a:spcPts val="5320"/>
              </a:lnSpc>
            </a:pP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Δεν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γνωρίζει τι είναι μια «γάτα» ή ένας «σκύλος»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Αναγνωρίζει μόνο μοτίβα, όχι ιδέες ή έννοιες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Το σύστημα μαθαίνει μέσω πολλών επιπέδων και κάθε επίπεδο χρειάζεται παραδείγματα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601590" y="5544724"/>
            <a:ext cx="6176060" cy="4114800"/>
          </a:xfrm>
          <a:custGeom>
            <a:avLst/>
            <a:gdLst/>
            <a:ahLst/>
            <a:cxnLst/>
            <a:rect r="r" b="b" t="t" l="l"/>
            <a:pathLst>
              <a:path h="4114800" w="6176060">
                <a:moveTo>
                  <a:pt x="0" y="0"/>
                </a:moveTo>
                <a:lnTo>
                  <a:pt x="6176060" y="0"/>
                </a:lnTo>
                <a:lnTo>
                  <a:pt x="61760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04058" y="876300"/>
            <a:ext cx="15679884" cy="554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Αν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τα δεδομένα είναι: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Περιορισμένα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, το μοντέλο δεν μπορεί να μάθει καλά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Μεροληπτικά, το μοντέλο μπορεί να μάθει λάθος μοτίβα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</a:p>
          <a:p>
            <a:pPr algn="ctr">
              <a:lnSpc>
                <a:spcPts val="5880"/>
              </a:lnSpc>
            </a:pPr>
            <a:r>
              <a:rPr lang="en-US" b="true" sz="4200" spc="96">
                <a:solidFill>
                  <a:srgbClr val="0B5280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Αυτό</a:t>
            </a:r>
            <a:r>
              <a:rPr lang="en-US" b="true" sz="4200" spc="96">
                <a:solidFill>
                  <a:srgbClr val="0B5280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σημαίνει ότι μπορεί να προκύψουν λάθη. Γι’ αυτό η ανθρώπινη επίβλεψη είναι πάντα απαραίτητη.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6895592" y="5961303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55831" y="3897842"/>
            <a:ext cx="10711462" cy="3964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Υποστήριξη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μάθησης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Δημιουργικότητα (γραφή, οπτικά στοιχεία, ιδέες)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Έρευνα και παρουσιάσεις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134670" y="3476625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614892"/>
            <a:ext cx="14853845" cy="41373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Η AI είναι ο συγκυβερνήτης σου.</a:t>
            </a:r>
          </a:p>
          <a:p>
            <a:pPr algn="l">
              <a:lnSpc>
                <a:spcPts val="10147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133685" y="4133651"/>
            <a:ext cx="10711462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Η 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AI μπορεί να βοηθήσει.</a:t>
            </a:r>
          </a:p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Οι άνθρωποι αποφασίζουν.</a:t>
            </a:r>
          </a:p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Η ευθύνη έχει σημασία.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028700" y="3167961"/>
            <a:ext cx="6794364" cy="5240153"/>
          </a:xfrm>
          <a:custGeom>
            <a:avLst/>
            <a:gdLst/>
            <a:ahLst/>
            <a:cxnLst/>
            <a:rect r="r" b="b" t="t" l="l"/>
            <a:pathLst>
              <a:path h="5240153" w="6794364">
                <a:moveTo>
                  <a:pt x="0" y="0"/>
                </a:moveTo>
                <a:lnTo>
                  <a:pt x="6794364" y="0"/>
                </a:lnTo>
                <a:lnTo>
                  <a:pt x="6794364" y="5240153"/>
                </a:lnTo>
                <a:lnTo>
                  <a:pt x="0" y="52401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25882" y="316441"/>
            <a:ext cx="11626083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Η AI είναι ένα ΕΡΓΑΛΕΙΟ.</a:t>
            </a:r>
          </a:p>
        </p:txBody>
      </p:sp>
    </p:spTree>
  </p:cSld>
  <p:clrMapOvr>
    <a:masterClrMapping/>
  </p:clrMapOvr>
  <p:transition spd="fast">
    <p:fade/>
  </p:transition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91836" y="46671"/>
            <a:ext cx="9704328" cy="9704328"/>
          </a:xfrm>
          <a:custGeom>
            <a:avLst/>
            <a:gdLst/>
            <a:ahLst/>
            <a:cxnLst/>
            <a:rect r="r" b="b" t="t" l="l"/>
            <a:pathLst>
              <a:path h="9704328" w="9704328">
                <a:moveTo>
                  <a:pt x="0" y="0"/>
                </a:moveTo>
                <a:lnTo>
                  <a:pt x="9704328" y="0"/>
                </a:lnTo>
                <a:lnTo>
                  <a:pt x="970432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Ευχαριστώ.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663620" y="9265224"/>
            <a:ext cx="14237114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Η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υποστήριξη της Ευρωπαϊκής Επιτροπής για την παραγωγή αυτής της δημοσίευσης δεν συνιστά έγκριση του περιεχομένου της, το οποίο αντικατοπτρίζει αποκλειστικά τις απόψεις των συγγραφέων, και η Επιτροπή δεν μπορεί να θεωρηθεί υπεύθυνη για οποιαδήποτε χρήση των πληροφοριών που περιέχονται σε αυτήν.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DAG7ZZsabaM</dc:identifier>
  <dcterms:modified xsi:type="dcterms:W3CDTF">2011-08-01T06:04:30Z</dcterms:modified>
  <cp:revision>1</cp:revision>
  <dc:title>Basics of AI Greek</dc:title>
</cp:coreProperties>
</file>